
<file path=[Content_Types].xml><?xml version="1.0" encoding="utf-8"?>
<Types xmlns="http://schemas.openxmlformats.org/package/2006/content-types">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256" r:id="rId3"/>
    <p:sldId id="312" r:id="rId4"/>
    <p:sldId id="326" r:id="rId5"/>
    <p:sldId id="341" r:id="rId6"/>
    <p:sldId id="317" r:id="rId7"/>
    <p:sldId id="336" r:id="rId8"/>
    <p:sldId id="311" r:id="rId9"/>
    <p:sldId id="315" r:id="rId10"/>
    <p:sldId id="316" r:id="rId11"/>
    <p:sldId id="325" r:id="rId12"/>
    <p:sldId id="318" r:id="rId13"/>
    <p:sldId id="335" r:id="rId14"/>
    <p:sldId id="319" r:id="rId15"/>
    <p:sldId id="334" r:id="rId16"/>
    <p:sldId id="328" r:id="rId17"/>
    <p:sldId id="332" r:id="rId18"/>
    <p:sldId id="331" r:id="rId19"/>
    <p:sldId id="333" r:id="rId20"/>
    <p:sldId id="330" r:id="rId21"/>
    <p:sldId id="320" r:id="rId22"/>
    <p:sldId id="324" r:id="rId23"/>
    <p:sldId id="321" r:id="rId24"/>
    <p:sldId id="327" r:id="rId25"/>
    <p:sldId id="323" r:id="rId26"/>
    <p:sldId id="322" r:id="rId27"/>
    <p:sldId id="337" r:id="rId28"/>
    <p:sldId id="338" r:id="rId29"/>
    <p:sldId id="339" r:id="rId30"/>
    <p:sldId id="340" r:id="rId31"/>
  </p:sldIdLst>
  <p:sldSz cx="9144000" cy="6858000" type="screen4x3"/>
  <p:notesSz cx="6797675" cy="9926955"/>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664"/>
    <p:restoredTop sz="94660"/>
  </p:normalViewPr>
  <p:slideViewPr>
    <p:cSldViewPr showGuides="1">
      <p:cViewPr varScale="1">
        <p:scale>
          <a:sx n="73" d="100"/>
          <a:sy n="73" d="100"/>
        </p:scale>
        <p:origin x="151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Üstbilgi Yer Tutucusu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3" name="Veri Yer Tutucusu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F870DD-0B26-4DAF-878E-672427456EF7}" type="datetimeFigureOut">
              <a:rPr kumimoji="0" lang="en-GB" sz="1200" b="0" i="0" u="none" strike="noStrike" kern="1200" cap="none" spc="0" normalizeH="0" baseline="0" noProof="0">
                <a:ln>
                  <a:noFill/>
                </a:ln>
                <a:solidFill>
                  <a:schemeClr val="tx1"/>
                </a:solidFill>
                <a:effectLst/>
                <a:uLnTx/>
                <a:uFillTx/>
                <a:latin typeface="+mn-lt"/>
                <a:ea typeface="+mn-ea"/>
                <a:cs typeface="+mn-cs"/>
              </a:rPr>
            </a:fld>
            <a:endParaRPr kumimoji="0" lang="en-GB"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Altbilgi Yer Tutucusu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5" name="Slayt Numarası Yer Tutucusu 4"/>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lstStyle>
            <a:lvl1pPr algn="r" eaLnBrk="1" hangingPunct="1">
              <a:defRPr sz="1200" smtClean="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C20C07F-994B-4801-8A34-EE253C0B23B9}" type="slidenum">
              <a:rPr kumimoji="0" lang="en-GB"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GB"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F9D55E9-F92E-4898-849D-DDB6EBB29461}"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mn-lt"/>
                <a:ea typeface="+mn-ea"/>
                <a:cs typeface="+mn-cs"/>
              </a:rPr>
              <a:t>Asıl metin stillerini düzenlemek için tıklatın</a:t>
            </a:r>
            <a:endParaRPr kumimoji="0" lang="tr-TR"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mn-lt"/>
                <a:ea typeface="+mn-ea"/>
                <a:cs typeface="+mn-cs"/>
              </a:rPr>
              <a:t>İkinci düzey</a:t>
            </a:r>
            <a:endParaRPr kumimoji="0" lang="tr-TR"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mn-lt"/>
                <a:ea typeface="+mn-ea"/>
                <a:cs typeface="+mn-cs"/>
              </a:rPr>
              <a:t>Üçüncü düzey</a:t>
            </a:r>
            <a:endParaRPr kumimoji="0" lang="tr-TR"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mn-lt"/>
                <a:ea typeface="+mn-ea"/>
                <a:cs typeface="+mn-cs"/>
              </a:rPr>
              <a:t>Dördüncü düzey</a:t>
            </a:r>
            <a:endParaRPr kumimoji="0" lang="tr-TR"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mn-lt"/>
                <a:ea typeface="+mn-ea"/>
                <a:cs typeface="+mn-cs"/>
              </a:rPr>
              <a:t>Beşinci düzey</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lstStyle>
            <a:lvl1pPr algn="r" eaLnBrk="1" hangingPunct="1">
              <a:defRPr sz="1200" smtClean="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29C5758-7F37-46D7-832A-A882892D0F0D}" type="slidenum">
              <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11"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2051" name="Group 15"/>
          <p:cNvGrpSpPr/>
          <p:nvPr/>
        </p:nvGrpSpPr>
        <p:grpSpPr>
          <a:xfrm>
            <a:off x="-3175" y="4953000"/>
            <a:ext cx="9147175" cy="1911350"/>
            <a:chOff x="-3765" y="4832896"/>
            <a:chExt cx="9147765" cy="2032192"/>
          </a:xfrm>
        </p:grpSpPr>
        <p:sp>
          <p:nvSpPr>
            <p:cNvPr id="16" name="Freeform 1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058" name="Freeform 18"/>
            <p:cNvSpPr/>
            <p:nvPr/>
          </p:nvSpPr>
          <p:spPr>
            <a:xfrm>
              <a:off x="35443" y="5135526"/>
              <a:ext cx="9108557" cy="838200"/>
            </a:xfrm>
            <a:custGeom>
              <a:avLst/>
              <a:gdLst>
                <a:gd name="txL" fmla="*/ 0 w 5760"/>
                <a:gd name="txT" fmla="*/ 0 h 528"/>
                <a:gd name="txR" fmla="*/ 5760 w 5760"/>
                <a:gd name="txB" fmla="*/ 528 h 528"/>
              </a:gdLst>
              <a:ahLst/>
              <a:cxnLst>
                <a:cxn ang="0">
                  <a:pos x="0" y="0"/>
                </a:cxn>
                <a:cxn ang="0">
                  <a:pos x="2147483646" y="0"/>
                </a:cxn>
                <a:cxn ang="0">
                  <a:pos x="2147483646" y="2147483646"/>
                </a:cxn>
                <a:cxn ang="0">
                  <a:pos x="2147483646" y="0"/>
                </a:cxn>
              </a:cxnLst>
              <a:rect l="txL" t="txT" r="txR" b="txB"/>
              <a:pathLst>
                <a:path w="5760" h="528">
                  <a:moveTo>
                    <a:pt x="0" y="0"/>
                  </a:moveTo>
                  <a:lnTo>
                    <a:pt x="5760" y="0"/>
                  </a:lnTo>
                  <a:lnTo>
                    <a:pt x="5760" y="528"/>
                  </a:lnTo>
                  <a:lnTo>
                    <a:pt x="48" y="0"/>
                  </a:lnTo>
                </a:path>
              </a:pathLst>
            </a:custGeom>
            <a:solidFill>
              <a:srgbClr val="000000">
                <a:alpha val="100000"/>
              </a:srgbClr>
            </a:solidFill>
            <a:ln w="9525">
              <a:noFill/>
            </a:ln>
          </p:spPr>
          <p:txBody>
            <a:bodyPr/>
            <a:p>
              <a:endParaRPr lang="en-GB" altLang="en-US"/>
            </a:p>
          </p:txBody>
        </p:sp>
        <p:sp>
          <p:nvSpPr>
            <p:cNvPr id="19" name="Freeform 18"/>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20" name="Straight Connector 1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1" name="Date Placeholder 29"/>
          <p:cNvSpPr>
            <a:spLocks noGrp="1"/>
          </p:cNvSpPr>
          <p:nvPr>
            <p:ph type="dt" sz="half" idx="2"/>
          </p:nvPr>
        </p:nvSpPr>
        <p:spPr>
          <a:xfrm>
            <a:off x="6727825" y="6408738"/>
            <a:ext cx="1919288" cy="365125"/>
          </a:xfrm>
          <a:prstGeom prst="rect">
            <a:avLst/>
          </a:prstGeom>
        </p:spPr>
        <p:txBody>
          <a:bodyPr vert="horz" anchor="b"/>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37BF6A8-9E98-4E18-B470-8DC4B23C5242}" type="datetimeFigureOut">
              <a:rPr kumimoji="0" lang="en-GB" sz="1000" b="0" i="0" u="none" strike="noStrike" kern="1200" cap="none" spc="0" normalizeH="0" baseline="0" noProof="0">
                <a:ln>
                  <a:noFill/>
                </a:ln>
                <a:solidFill>
                  <a:srgbClr val="FFFFFF"/>
                </a:solidFill>
                <a:effectLst/>
                <a:uLnTx/>
                <a:uFillTx/>
                <a:latin typeface="+mn-lt"/>
                <a:ea typeface="+mn-ea"/>
                <a:cs typeface="+mn-cs"/>
              </a:rPr>
            </a:fld>
            <a:endParaRPr kumimoji="0" lang="en-GB" sz="1000" b="0" i="0" u="none" strike="noStrike" kern="1200" cap="none" spc="0" normalizeH="0" baseline="0" noProof="0" dirty="0">
              <a:ln>
                <a:noFill/>
              </a:ln>
              <a:solidFill>
                <a:srgbClr val="FFFFFF"/>
              </a:solidFill>
              <a:effectLst/>
              <a:uLnTx/>
              <a:uFillTx/>
              <a:latin typeface="+mn-lt"/>
              <a:ea typeface="+mn-ea"/>
              <a:cs typeface="+mn-cs"/>
            </a:endParaRPr>
          </a:p>
        </p:txBody>
      </p:sp>
      <p:sp>
        <p:nvSpPr>
          <p:cNvPr id="23" name="Footer Placeholder 18"/>
          <p:cNvSpPr>
            <a:spLocks noGrp="1"/>
          </p:cNvSpPr>
          <p:nvPr>
            <p:ph type="ftr" sz="quarter" idx="3"/>
          </p:nvPr>
        </p:nvSpPr>
        <p:spPr>
          <a:xfrm>
            <a:off x="4379913" y="6408738"/>
            <a:ext cx="2351088" cy="365125"/>
          </a:xfrm>
          <a:prstGeom prst="rect">
            <a:avLst/>
          </a:prstGeom>
        </p:spPr>
        <p:txBody>
          <a:bodyPr vert="horz" anchor="b"/>
          <a:lstStyle>
            <a:lvl1pPr>
              <a:defRPr>
                <a:solidFill>
                  <a:schemeClr val="accent1">
                    <a:tint val="2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GB" sz="1000" b="0" i="0" u="none" strike="noStrike" kern="1200" cap="none" spc="0" normalizeH="0" baseline="0" noProof="0">
              <a:ln>
                <a:noFill/>
              </a:ln>
              <a:solidFill>
                <a:schemeClr val="accent1">
                  <a:tint val="20000"/>
                </a:schemeClr>
              </a:solidFill>
              <a:effectLst/>
              <a:uLnTx/>
              <a:uFillTx/>
              <a:latin typeface="+mn-lt"/>
              <a:ea typeface="+mn-ea"/>
              <a:cs typeface="+mn-cs"/>
            </a:endParaRPr>
          </a:p>
        </p:txBody>
      </p:sp>
      <p:sp>
        <p:nvSpPr>
          <p:cNvPr id="24" name="Slide Number Placeholder 26"/>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lstStyle>
            <a:lvl1pPr>
              <a:defRPr smtClean="0">
                <a:solidFill>
                  <a:srgbClr val="FFFFFF"/>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621675-D3F2-4802-9AC8-5E90C58BA881}" type="slidenum">
              <a:rPr kumimoji="0" lang="en-GB" altLang="en-US" sz="1000" b="0" i="0" u="none" strike="noStrike" kern="1200" cap="none" spc="0" normalizeH="0" baseline="0" noProof="0">
                <a:ln>
                  <a:noFill/>
                </a:ln>
                <a:solidFill>
                  <a:srgbClr val="FFFFFF"/>
                </a:solidFill>
                <a:effectLst/>
                <a:uLnTx/>
                <a:uFillTx/>
                <a:latin typeface="Lucida Sans Unicode" panose="020B0602030504020204" pitchFamily="34" charset="0"/>
                <a:ea typeface="+mn-ea"/>
                <a:cs typeface="+mn-cs"/>
              </a:rPr>
            </a:fld>
            <a:endParaRPr kumimoji="0" lang="en-GB" altLang="en-US" sz="1000" b="0" i="0" u="none" strike="noStrike" kern="1200" cap="none" spc="0" normalizeH="0" baseline="0" noProof="0">
              <a:ln>
                <a:noFill/>
              </a:ln>
              <a:solidFill>
                <a:srgbClr val="FFFFFF"/>
              </a:solidFill>
              <a:effectLst/>
              <a:uLnTx/>
              <a:uFillTx/>
              <a:latin typeface="Lucida Sans Unicode" panose="020B0602030504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289B761-660C-48E9-89CB-EE08C4A899DA}" type="datetimeFigureOut">
              <a:rPr kumimoji="0" lang="en-GB" sz="1000" b="0" i="0" u="none" strike="noStrike" kern="1200" cap="none" spc="0" normalizeH="0" baseline="0" noProof="0">
                <a:ln>
                  <a:noFill/>
                </a:ln>
                <a:solidFill>
                  <a:schemeClr val="tx1"/>
                </a:solidFill>
                <a:effectLst/>
                <a:uLnTx/>
                <a:uFillTx/>
                <a:latin typeface="+mn-lt"/>
                <a:ea typeface="+mn-ea"/>
                <a:cs typeface="+mn-cs"/>
              </a:rPr>
            </a:fld>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en-GB"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1F212AA-D385-41B8-AC83-CA07D5592BDF}" type="slidenum">
              <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rPr>
            </a:fld>
            <a:endPar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289B761-660C-48E9-89CB-EE08C4A899DA}" type="datetimeFigureOut">
              <a:rPr kumimoji="0" lang="en-GB" sz="1000" b="0" i="0" u="none" strike="noStrike" kern="1200" cap="none" spc="0" normalizeH="0" baseline="0" noProof="0">
                <a:ln>
                  <a:noFill/>
                </a:ln>
                <a:solidFill>
                  <a:schemeClr val="tx1"/>
                </a:solidFill>
                <a:effectLst/>
                <a:uLnTx/>
                <a:uFillTx/>
                <a:latin typeface="+mn-lt"/>
                <a:ea typeface="+mn-ea"/>
                <a:cs typeface="+mn-cs"/>
              </a:rPr>
            </a:fld>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en-GB"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1F212AA-D385-41B8-AC83-CA07D5592BDF}" type="slidenum">
              <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rPr>
            </a:fld>
            <a:endPar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289B761-660C-48E9-89CB-EE08C4A899DA}" type="datetimeFigureOut">
              <a:rPr kumimoji="0" lang="en-GB" sz="1000" b="0" i="0" u="none" strike="noStrike" kern="1200" cap="none" spc="0" normalizeH="0" baseline="0" noProof="0">
                <a:ln>
                  <a:noFill/>
                </a:ln>
                <a:solidFill>
                  <a:schemeClr val="tx1"/>
                </a:solidFill>
                <a:effectLst/>
                <a:uLnTx/>
                <a:uFillTx/>
                <a:latin typeface="+mn-lt"/>
                <a:ea typeface="+mn-ea"/>
                <a:cs typeface="+mn-cs"/>
              </a:rPr>
            </a:fld>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en-GB" sz="10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1F212AA-D385-41B8-AC83-CA07D5592BDF}" type="slidenum">
              <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rPr>
            </a:fld>
            <a:endPar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Chevron 10"/>
          <p:cNvSpPr/>
          <p:nvPr/>
        </p:nvSpPr>
        <p:spPr>
          <a:xfrm>
            <a:off x="3636963" y="3005138"/>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Chevron 11"/>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6" name="Date Placeholder 3"/>
          <p:cNvSpPr>
            <a:spLocks noGrp="1"/>
          </p:cNvSpPr>
          <p:nvPr>
            <p:ph type="dt" sz="half" idx="2"/>
          </p:nvPr>
        </p:nvSpPr>
        <p:spPr>
          <a:xfrm>
            <a:off x="6727825" y="6408738"/>
            <a:ext cx="1919288" cy="365125"/>
          </a:xfrm>
          <a:prstGeom prst="rect">
            <a:avLst/>
          </a:prstGeom>
        </p:spPr>
        <p:txBody>
          <a:bodyPr vert="horz"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9346A95-533B-4722-958E-05E728284372}" type="datetimeFigureOut">
              <a:rPr kumimoji="0" lang="en-GB" sz="1000" b="0" i="0" u="none" strike="noStrike" kern="1200" cap="none" spc="0" normalizeH="0" baseline="0" noProof="0">
                <a:ln>
                  <a:noFill/>
                </a:ln>
                <a:solidFill>
                  <a:schemeClr val="tx1"/>
                </a:solidFill>
                <a:effectLst/>
                <a:uLnTx/>
                <a:uFillTx/>
                <a:latin typeface="+mn-lt"/>
                <a:ea typeface="+mn-ea"/>
                <a:cs typeface="+mn-cs"/>
              </a:rPr>
            </a:fld>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Footer Placeholder 4"/>
          <p:cNvSpPr>
            <a:spLocks noGrp="1"/>
          </p:cNvSpPr>
          <p:nvPr>
            <p:ph type="ftr" sz="quarter" idx="3"/>
          </p:nvPr>
        </p:nvSpPr>
        <p:spPr>
          <a:xfrm>
            <a:off x="4379913" y="6408738"/>
            <a:ext cx="2351088" cy="365125"/>
          </a:xfrm>
          <a:prstGeom prst="rect">
            <a:avLst/>
          </a:prstGeom>
        </p:spPr>
        <p:txBody>
          <a:bodyPr vert="horz"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GB" sz="1000" b="0" i="0" u="none" strike="noStrike" kern="1200" cap="none" spc="0" normalizeH="0" baseline="0" noProof="0">
              <a:ln>
                <a:noFill/>
              </a:ln>
              <a:solidFill>
                <a:schemeClr val="tx1"/>
              </a:solidFill>
              <a:effectLst/>
              <a:uLnTx/>
              <a:uFillTx/>
              <a:latin typeface="+mn-lt"/>
              <a:ea typeface="+mn-ea"/>
              <a:cs typeface="+mn-cs"/>
            </a:endParaRPr>
          </a:p>
        </p:txBody>
      </p:sp>
      <p:sp>
        <p:nvSpPr>
          <p:cNvPr id="19" name="Slide Number Placeholder 5"/>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CCBDCABF-7A7A-4EF3-B978-9CA2289AD6E2}" type="slidenum">
              <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rPr>
            </a:fld>
            <a:endPar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11" name="Date Placeholder 4"/>
          <p:cNvSpPr>
            <a:spLocks noGrp="1"/>
          </p:cNvSpPr>
          <p:nvPr>
            <p:ph type="dt" sz="half" idx="12"/>
          </p:nvPr>
        </p:nvSpPr>
        <p:spPr>
          <a:xfrm>
            <a:off x="6727825" y="6408738"/>
            <a:ext cx="1919288" cy="365125"/>
          </a:xfrm>
          <a:prstGeom prst="rect">
            <a:avLst/>
          </a:prstGeom>
        </p:spPr>
        <p:txBody>
          <a:bodyPr vert="horz"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F608337-09CB-49DC-B5D1-D7F2EC37A6D5}" type="datetimeFigureOut">
              <a:rPr kumimoji="0" lang="en-GB" sz="1000" b="0" i="0" u="none" strike="noStrike" kern="1200" cap="none" spc="0" normalizeH="0" baseline="0" noProof="0">
                <a:ln>
                  <a:noFill/>
                </a:ln>
                <a:solidFill>
                  <a:schemeClr val="tx1"/>
                </a:solidFill>
                <a:effectLst/>
                <a:uLnTx/>
                <a:uFillTx/>
                <a:latin typeface="+mn-lt"/>
                <a:ea typeface="+mn-ea"/>
                <a:cs typeface="+mn-cs"/>
              </a:rPr>
            </a:fld>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Footer Placeholder 5"/>
          <p:cNvSpPr>
            <a:spLocks noGrp="1"/>
          </p:cNvSpPr>
          <p:nvPr>
            <p:ph type="ftr" sz="quarter" idx="3"/>
          </p:nvPr>
        </p:nvSpPr>
        <p:spPr>
          <a:xfrm>
            <a:off x="4379913" y="6408738"/>
            <a:ext cx="2351088" cy="365125"/>
          </a:xfrm>
          <a:prstGeom prst="rect">
            <a:avLst/>
          </a:prstGeom>
        </p:spPr>
        <p:txBody>
          <a:bodyPr vert="horz"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GB" sz="1000" b="0" i="0" u="none" strike="noStrike" kern="1200" cap="none" spc="0" normalizeH="0" baseline="0" noProof="0">
              <a:ln>
                <a:noFill/>
              </a:ln>
              <a:solidFill>
                <a:schemeClr val="tx1"/>
              </a:solidFill>
              <a:effectLst/>
              <a:uLnTx/>
              <a:uFillTx/>
              <a:latin typeface="+mn-lt"/>
              <a:ea typeface="+mn-ea"/>
              <a:cs typeface="+mn-cs"/>
            </a:endParaRPr>
          </a:p>
        </p:txBody>
      </p:sp>
      <p:sp>
        <p:nvSpPr>
          <p:cNvPr id="16" name="Slide Number Placeholder 6"/>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760CC9D3-AE31-4707-BCDE-D1DF4C3AA76B}" type="slidenum">
              <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rPr>
            </a:fld>
            <a:endPar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Date Placeholder 6"/>
          <p:cNvSpPr>
            <a:spLocks noGrp="1"/>
          </p:cNvSpPr>
          <p:nvPr>
            <p:ph type="dt" sz="half" idx="12"/>
          </p:nvPr>
        </p:nvSpPr>
        <p:spPr>
          <a:xfrm>
            <a:off x="6727825" y="6408738"/>
            <a:ext cx="1919288" cy="365125"/>
          </a:xfrm>
          <a:prstGeom prst="rect">
            <a:avLst/>
          </a:prstGeom>
        </p:spPr>
        <p:txBody>
          <a:bodyPr vert="horz"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18F3B10-E96F-49CD-BD2A-F1A272FA5833}" type="datetimeFigureOut">
              <a:rPr kumimoji="0" lang="en-GB" sz="1000" b="0" i="0" u="none" strike="noStrike" kern="1200" cap="none" spc="0" normalizeH="0" baseline="0" noProof="0">
                <a:ln>
                  <a:noFill/>
                </a:ln>
                <a:solidFill>
                  <a:schemeClr val="tx1"/>
                </a:solidFill>
                <a:effectLst/>
                <a:uLnTx/>
                <a:uFillTx/>
                <a:latin typeface="+mn-lt"/>
                <a:ea typeface="+mn-ea"/>
                <a:cs typeface="+mn-cs"/>
              </a:rPr>
            </a:fld>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Footer Placeholder 7"/>
          <p:cNvSpPr>
            <a:spLocks noGrp="1"/>
          </p:cNvSpPr>
          <p:nvPr>
            <p:ph type="ftr" sz="quarter" idx="13"/>
          </p:nvPr>
        </p:nvSpPr>
        <p:spPr>
          <a:xfrm>
            <a:off x="4379913" y="6408738"/>
            <a:ext cx="2351088" cy="365125"/>
          </a:xfrm>
          <a:prstGeom prst="rect">
            <a:avLst/>
          </a:prstGeom>
        </p:spPr>
        <p:txBody>
          <a:bodyPr vert="horz"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GB" sz="1000" b="0" i="0" u="none" strike="noStrike" kern="1200" cap="none" spc="0" normalizeH="0" baseline="0" noProof="0">
              <a:ln>
                <a:noFill/>
              </a:ln>
              <a:solidFill>
                <a:schemeClr val="tx1"/>
              </a:solidFill>
              <a:effectLst/>
              <a:uLnTx/>
              <a:uFillTx/>
              <a:latin typeface="+mn-lt"/>
              <a:ea typeface="+mn-ea"/>
              <a:cs typeface="+mn-cs"/>
            </a:endParaRPr>
          </a:p>
        </p:txBody>
      </p:sp>
      <p:sp>
        <p:nvSpPr>
          <p:cNvPr id="16" name="Slide Number Placeholder 8"/>
          <p:cNvSpPr>
            <a:spLocks noGrp="1"/>
          </p:cNvSpPr>
          <p:nvPr>
            <p:ph type="sldNum" sz="quarter" idx="14"/>
          </p:nvPr>
        </p:nvSpPr>
        <p:spPr>
          <a:xfrm>
            <a:off x="8647113" y="6408738"/>
            <a:ext cx="366713" cy="3651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F6EC5096-8BCF-47F6-9A3C-089C5A4A6FD2}" type="slidenum">
              <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rPr>
            </a:fld>
            <a:endPar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11" name="Date Placeholder 2"/>
          <p:cNvSpPr>
            <a:spLocks noGrp="1"/>
          </p:cNvSpPr>
          <p:nvPr>
            <p:ph type="dt" sz="half" idx="2"/>
          </p:nvPr>
        </p:nvSpPr>
        <p:spPr>
          <a:xfrm>
            <a:off x="6727825" y="6408738"/>
            <a:ext cx="1919288" cy="365125"/>
          </a:xfrm>
          <a:prstGeom prst="rect">
            <a:avLst/>
          </a:prstGeom>
        </p:spPr>
        <p:txBody>
          <a:bodyPr vert="horz"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7026953-CD41-46AF-8212-920151C1647B}" type="datetimeFigureOut">
              <a:rPr kumimoji="0" lang="en-GB" sz="1000" b="0" i="0" u="none" strike="noStrike" kern="1200" cap="none" spc="0" normalizeH="0" baseline="0" noProof="0">
                <a:ln>
                  <a:noFill/>
                </a:ln>
                <a:solidFill>
                  <a:schemeClr val="tx1"/>
                </a:solidFill>
                <a:effectLst/>
                <a:uLnTx/>
                <a:uFillTx/>
                <a:latin typeface="+mn-lt"/>
                <a:ea typeface="+mn-ea"/>
                <a:cs typeface="+mn-cs"/>
              </a:rPr>
            </a:fld>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Footer Placeholder 3"/>
          <p:cNvSpPr>
            <a:spLocks noGrp="1"/>
          </p:cNvSpPr>
          <p:nvPr>
            <p:ph type="ftr" sz="quarter" idx="3"/>
          </p:nvPr>
        </p:nvSpPr>
        <p:spPr>
          <a:xfrm>
            <a:off x="4379913" y="6408738"/>
            <a:ext cx="2351088" cy="365125"/>
          </a:xfrm>
          <a:prstGeom prst="rect">
            <a:avLst/>
          </a:prstGeom>
        </p:spPr>
        <p:txBody>
          <a:bodyPr vert="horz"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GB" sz="1000" b="0" i="0" u="none" strike="noStrike" kern="1200" cap="none" spc="0" normalizeH="0" baseline="0" noProof="0">
              <a:ln>
                <a:noFill/>
              </a:ln>
              <a:solidFill>
                <a:schemeClr val="tx1"/>
              </a:solidFill>
              <a:effectLst/>
              <a:uLnTx/>
              <a:uFillTx/>
              <a:latin typeface="+mn-lt"/>
              <a:ea typeface="+mn-ea"/>
              <a:cs typeface="+mn-cs"/>
            </a:endParaRPr>
          </a:p>
        </p:txBody>
      </p:sp>
      <p:sp>
        <p:nvSpPr>
          <p:cNvPr id="16" name="Slide Number Placeholder 4"/>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2B546659-73ED-4C50-95EC-4FEAF0937703}" type="slidenum">
              <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rPr>
            </a:fld>
            <a:endPar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289B761-660C-48E9-89CB-EE08C4A899DA}" type="datetimeFigureOut">
              <a:rPr kumimoji="0" lang="en-GB" sz="1000" b="0" i="0" u="none" strike="noStrike" kern="1200" cap="none" spc="0" normalizeH="0" baseline="0" noProof="0">
                <a:ln>
                  <a:noFill/>
                </a:ln>
                <a:solidFill>
                  <a:schemeClr val="tx1"/>
                </a:solidFill>
                <a:effectLst/>
                <a:uLnTx/>
                <a:uFillTx/>
                <a:latin typeface="+mn-lt"/>
                <a:ea typeface="+mn-ea"/>
                <a:cs typeface="+mn-cs"/>
              </a:rPr>
            </a:fld>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en-GB" sz="10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1F212AA-D385-41B8-AC83-CA07D5592BDF}" type="slidenum">
              <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rPr>
            </a:fld>
            <a:endPar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Date Placeholder 4"/>
          <p:cNvSpPr>
            <a:spLocks noGrp="1"/>
          </p:cNvSpPr>
          <p:nvPr>
            <p:ph type="dt" sz="half" idx="12"/>
          </p:nvPr>
        </p:nvSpPr>
        <p:spPr>
          <a:xfrm>
            <a:off x="6727825" y="6408738"/>
            <a:ext cx="1919288" cy="365125"/>
          </a:xfrm>
          <a:prstGeom prst="rect">
            <a:avLst/>
          </a:prstGeom>
        </p:spPr>
        <p:txBody>
          <a:bodyPr vert="horz"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18D8E40-FFEF-48C6-BBE9-941B35B449D9}" type="datetimeFigureOut">
              <a:rPr kumimoji="0" lang="en-GB" sz="1000" b="0" i="0" u="none" strike="noStrike" kern="1200" cap="none" spc="0" normalizeH="0" baseline="0" noProof="0">
                <a:ln>
                  <a:noFill/>
                </a:ln>
                <a:solidFill>
                  <a:schemeClr val="tx1"/>
                </a:solidFill>
                <a:effectLst/>
                <a:uLnTx/>
                <a:uFillTx/>
                <a:latin typeface="+mn-lt"/>
                <a:ea typeface="+mn-ea"/>
                <a:cs typeface="+mn-cs"/>
              </a:rPr>
            </a:fld>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Footer Placeholder 5"/>
          <p:cNvSpPr>
            <a:spLocks noGrp="1"/>
          </p:cNvSpPr>
          <p:nvPr>
            <p:ph type="ftr" sz="quarter" idx="3"/>
          </p:nvPr>
        </p:nvSpPr>
        <p:spPr>
          <a:xfrm>
            <a:off x="4379913" y="6408738"/>
            <a:ext cx="2351088" cy="365125"/>
          </a:xfrm>
          <a:prstGeom prst="rect">
            <a:avLst/>
          </a:prstGeom>
        </p:spPr>
        <p:txBody>
          <a:bodyPr vert="horz"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GB" sz="1000" b="0" i="0" u="none" strike="noStrike" kern="1200" cap="none" spc="0" normalizeH="0" baseline="0" noProof="0">
              <a:ln>
                <a:noFill/>
              </a:ln>
              <a:solidFill>
                <a:schemeClr val="tx1"/>
              </a:solidFill>
              <a:effectLst/>
              <a:uLnTx/>
              <a:uFillTx/>
              <a:latin typeface="+mn-lt"/>
              <a:ea typeface="+mn-ea"/>
              <a:cs typeface="+mn-cs"/>
            </a:endParaRPr>
          </a:p>
        </p:txBody>
      </p:sp>
      <p:sp>
        <p:nvSpPr>
          <p:cNvPr id="16" name="Slide Number Placeholder 6"/>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B32DAEFA-DD1F-4824-9684-B54B7622B971}" type="slidenum">
              <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rPr>
            </a:fld>
            <a:endPar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Freeform 10"/>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195" name="Freeform 15"/>
          <p:cNvSpPr/>
          <p:nvPr/>
        </p:nvSpPr>
        <p:spPr>
          <a:xfrm>
            <a:off x="485775" y="5938838"/>
            <a:ext cx="3690938" cy="933450"/>
          </a:xfrm>
          <a:custGeom>
            <a:avLst/>
            <a:gdLst>
              <a:gd name="txL" fmla="*/ 0 w 5591"/>
              <a:gd name="txT" fmla="*/ 0 h 588"/>
              <a:gd name="txR" fmla="*/ 5591 w 5591"/>
              <a:gd name="txB" fmla="*/ 588 h 588"/>
            </a:gdLst>
            <a:ahLst/>
            <a:cxnLst>
              <a:cxn ang="0">
                <a:pos x="0" y="0"/>
              </a:cxn>
              <a:cxn ang="0">
                <a:pos x="2147483646" y="0"/>
              </a:cxn>
              <a:cxn ang="0">
                <a:pos x="2147483646" y="2147483646"/>
              </a:cxn>
              <a:cxn ang="0">
                <a:pos x="2147483646" y="0"/>
              </a:cxn>
            </a:cxnLst>
            <a:rect l="txL" t="txT" r="txR" b="txB"/>
            <a:pathLst>
              <a:path w="5591" h="588">
                <a:moveTo>
                  <a:pt x="0" y="0"/>
                </a:moveTo>
                <a:lnTo>
                  <a:pt x="5591" y="585"/>
                </a:lnTo>
                <a:lnTo>
                  <a:pt x="4415" y="588"/>
                </a:lnTo>
                <a:lnTo>
                  <a:pt x="12" y="4"/>
                </a:lnTo>
              </a:path>
            </a:pathLst>
          </a:custGeom>
          <a:solidFill>
            <a:srgbClr val="000000">
              <a:alpha val="100000"/>
            </a:srgbClr>
          </a:solidFill>
          <a:ln w="9525">
            <a:noFill/>
          </a:ln>
        </p:spPr>
        <p:txBody>
          <a:bodyPr/>
          <a:p>
            <a:endParaRPr lang="en-GB" altLang="en-US"/>
          </a:p>
        </p:txBody>
      </p:sp>
      <p:sp>
        <p:nvSpPr>
          <p:cNvPr id="16" name="Right Triangle 15"/>
          <p:cNvSpPr/>
          <p:nvPr/>
        </p:nvSpPr>
        <p:spPr bwMode="auto">
          <a:xfrm>
            <a:off x="-6042" y="5791253"/>
            <a:ext cx="3402313"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7" name="Straight Connector 1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9" name="Chevron 1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Chevron 1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21" name="Date Placeholder 4"/>
          <p:cNvSpPr>
            <a:spLocks noGrp="1"/>
          </p:cNvSpPr>
          <p:nvPr>
            <p:ph type="dt" sz="half" idx="12"/>
          </p:nvPr>
        </p:nvSpPr>
        <p:spPr>
          <a:xfrm>
            <a:off x="6727825" y="6408738"/>
            <a:ext cx="1919288" cy="365125"/>
          </a:xfrm>
          <a:prstGeom prst="rect">
            <a:avLst/>
          </a:prstGeom>
        </p:spPr>
        <p:txBody>
          <a:bodyPr vert="horz" anchor="b"/>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00B991B-C8B0-4DC8-BDB5-58437C6A0880}" type="datetimeFigureOut">
              <a:rPr kumimoji="0" lang="en-GB" sz="1000" b="0" i="0" u="none" strike="noStrike" kern="1200" cap="none" spc="0" normalizeH="0" baseline="0" noProof="0">
                <a:ln>
                  <a:noFill/>
                </a:ln>
                <a:solidFill>
                  <a:schemeClr val="tx1"/>
                </a:solidFill>
                <a:effectLst/>
                <a:uLnTx/>
                <a:uFillTx/>
                <a:latin typeface="+mn-lt"/>
                <a:ea typeface="+mn-ea"/>
                <a:cs typeface="+mn-cs"/>
              </a:rPr>
            </a:fld>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Footer Placeholder 5"/>
          <p:cNvSpPr>
            <a:spLocks noGrp="1"/>
          </p:cNvSpPr>
          <p:nvPr>
            <p:ph type="ftr" sz="quarter" idx="3"/>
          </p:nvPr>
        </p:nvSpPr>
        <p:spPr>
          <a:xfrm>
            <a:off x="4379913" y="6408738"/>
            <a:ext cx="2351088" cy="365125"/>
          </a:xfrm>
          <a:prstGeom prst="rect">
            <a:avLst/>
          </a:prstGeom>
        </p:spPr>
        <p:txBody>
          <a:bodyPr vert="horz" anchor="b"/>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GB" sz="1000" b="0" i="0" u="none" strike="noStrike" kern="1200" cap="none" spc="0" normalizeH="0" baseline="0" noProof="0">
              <a:ln>
                <a:noFill/>
              </a:ln>
              <a:solidFill>
                <a:schemeClr val="tx1"/>
              </a:solidFill>
              <a:effectLst/>
              <a:uLnTx/>
              <a:uFillTx/>
              <a:latin typeface="+mn-lt"/>
              <a:ea typeface="+mn-ea"/>
              <a:cs typeface="+mn-cs"/>
            </a:endParaRPr>
          </a:p>
        </p:txBody>
      </p:sp>
      <p:sp>
        <p:nvSpPr>
          <p:cNvPr id="24" name="Slide Number Placeholder 6"/>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2F0D8DF-D6AB-466E-BE96-2DF895516C44}" type="slidenum">
              <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rPr>
            </a:fld>
            <a:endPar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3" name="Freeform 12"/>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27" name="Freeform 11"/>
          <p:cNvSpPr/>
          <p:nvPr/>
        </p:nvSpPr>
        <p:spPr>
          <a:xfrm>
            <a:off x="485775" y="5938838"/>
            <a:ext cx="3690938" cy="933450"/>
          </a:xfrm>
          <a:custGeom>
            <a:avLst/>
            <a:gdLst>
              <a:gd name="txL" fmla="*/ 0 w 5591"/>
              <a:gd name="txT" fmla="*/ 0 h 588"/>
              <a:gd name="txR" fmla="*/ 5591 w 5591"/>
              <a:gd name="txB" fmla="*/ 588 h 588"/>
            </a:gdLst>
            <a:ahLst/>
            <a:cxnLst>
              <a:cxn ang="0">
                <a:pos x="0" y="0"/>
              </a:cxn>
              <a:cxn ang="0">
                <a:pos x="2147483646" y="0"/>
              </a:cxn>
              <a:cxn ang="0">
                <a:pos x="2147483646" y="2147483646"/>
              </a:cxn>
              <a:cxn ang="0">
                <a:pos x="2147483646" y="0"/>
              </a:cxn>
            </a:cxnLst>
            <a:rect l="txL" t="txT" r="txR" b="txB"/>
            <a:pathLst>
              <a:path w="5591" h="588">
                <a:moveTo>
                  <a:pt x="0" y="0"/>
                </a:moveTo>
                <a:lnTo>
                  <a:pt x="5591" y="585"/>
                </a:lnTo>
                <a:lnTo>
                  <a:pt x="4415" y="588"/>
                </a:lnTo>
                <a:lnTo>
                  <a:pt x="12" y="4"/>
                </a:lnTo>
              </a:path>
            </a:pathLst>
          </a:custGeom>
          <a:solidFill>
            <a:srgbClr val="000000">
              <a:alpha val="100000"/>
            </a:srgbClr>
          </a:solidFill>
          <a:ln w="9525">
            <a:noFill/>
          </a:ln>
        </p:spPr>
        <p:txBody>
          <a:bodyPr/>
          <a:p>
            <a:endParaRPr lang="en-GB" altLang="en-US"/>
          </a:p>
        </p:txBody>
      </p:sp>
      <p:sp>
        <p:nvSpPr>
          <p:cNvPr id="14" name="Right Triangle 13"/>
          <p:cNvSpPr/>
          <p:nvPr/>
        </p:nvSpPr>
        <p:spPr bwMode="auto">
          <a:xfrm>
            <a:off x="-6042" y="5791253"/>
            <a:ext cx="3402313" cy="1080868"/>
          </a:xfrm>
          <a:prstGeom prst="rtTriangle">
            <a:avLst/>
          </a:prstGeom>
          <a:blipFill>
            <a:blip r:embed="rId1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a:xfrm>
            <a:off x="457200" y="1481138"/>
            <a:ext cx="8229600" cy="4525962"/>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89B761-660C-48E9-89CB-EE08C4A899DA}" type="datetimeFigureOut">
              <a:rPr kumimoji="0" lang="en-GB" sz="1000" b="0" i="0" u="none" strike="noStrike" kern="1200" cap="none" spc="0" normalizeH="0" baseline="0" noProof="0">
                <a:ln>
                  <a:noFill/>
                </a:ln>
                <a:solidFill>
                  <a:schemeClr val="tx1"/>
                </a:solidFill>
                <a:effectLst/>
                <a:uLnTx/>
                <a:uFillTx/>
                <a:latin typeface="+mn-lt"/>
                <a:ea typeface="+mn-ea"/>
                <a:cs typeface="+mn-cs"/>
              </a:rPr>
            </a:fld>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Footer Placeholder 21"/>
          <p:cNvSpPr>
            <a:spLocks noGrp="1"/>
          </p:cNvSpPr>
          <p:nvPr>
            <p:ph type="ftr" sz="quarter" idx="3"/>
          </p:nvPr>
        </p:nvSpPr>
        <p:spPr>
          <a:xfrm>
            <a:off x="4379913" y="6408738"/>
            <a:ext cx="2351088"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GB" sz="1000" b="0" i="0" u="none" strike="noStrike" kern="1200" cap="none" spc="0" normalizeH="0" baseline="0" noProof="0">
              <a:ln>
                <a:noFill/>
              </a:ln>
              <a:solidFill>
                <a:schemeClr val="tx1"/>
              </a:solidFill>
              <a:effectLst/>
              <a:uLnTx/>
              <a:uFillTx/>
              <a:latin typeface="+mn-lt"/>
              <a:ea typeface="+mn-ea"/>
              <a:cs typeface="+mn-cs"/>
            </a:endParaRPr>
          </a:p>
        </p:txBody>
      </p:sp>
      <p:sp>
        <p:nvSpPr>
          <p:cNvPr id="18" name="Slide Number Placeholder 17"/>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lstStyle>
            <a:lvl1pPr algn="r" eaLnBrk="1" hangingPunct="1">
              <a:defRPr sz="10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61F212AA-D385-41B8-AC83-CA07D5592BDF}" type="slidenum">
              <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rPr>
            </a:fld>
            <a:endParaRPr kumimoji="0" lang="en-GB" altLang="en-US" sz="1000" b="0" i="0" u="none" strike="noStrike" kern="1200" cap="none" spc="0" normalizeH="0" baseline="0" noProof="0">
              <a:ln>
                <a:noFill/>
              </a:ln>
              <a:solidFill>
                <a:schemeClr val="tx1"/>
              </a:solidFill>
              <a:effectLst/>
              <a:uLnTx/>
              <a:uFillTx/>
              <a:latin typeface="Lucida Sans Unicode" panose="020B0602030504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p:titleStyle>
    <p:bodyStyle>
      <a:lvl1pPr marL="365125" indent="-255905"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07504" y="464496"/>
            <a:ext cx="8984191" cy="3996437"/>
          </a:xfrm>
          <a:noFill/>
          <a:ln>
            <a:noFill/>
          </a:ln>
          <a:effectLst/>
          <a:sp3d prstMaterial="plastic"/>
        </p:spPr>
        <p:txBody>
          <a:bodyPr vert="horz" anchor="b">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ts val="600"/>
              </a:spcBef>
              <a:spcAft>
                <a:spcPts val="0"/>
              </a:spcAft>
              <a:buClr>
                <a:srgbClr val="FE8637"/>
              </a:buClr>
              <a:buSzPct val="70000"/>
              <a:buFontTx/>
              <a:buNone/>
              <a:defRPr/>
            </a:pPr>
            <a:br>
              <a:rPr kumimoji="0" lang="tr-TR" sz="4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endParaRPr kumimoji="0" lang="en-GB"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1267" name="TextBox 2"/>
          <p:cNvSpPr txBox="1"/>
          <p:nvPr/>
        </p:nvSpPr>
        <p:spPr>
          <a:xfrm>
            <a:off x="179388" y="3068638"/>
            <a:ext cx="8785225" cy="1785937"/>
          </a:xfrm>
          <a:prstGeom prst="rect">
            <a:avLst/>
          </a:prstGeom>
          <a:noFill/>
          <a:ln w="9525">
            <a:noFill/>
          </a:ln>
        </p:spPr>
        <p:txBody>
          <a:bodyPr>
            <a:spAutoFit/>
          </a:bodyPr>
          <a:p>
            <a:pPr algn="ctr" eaLnBrk="1" hangingPunct="1"/>
            <a:r>
              <a:rPr lang="tr-TR" altLang="en-US" sz="2200" b="1" dirty="0">
                <a:latin typeface="Lucida Sans Unicode" panose="020B0602030504020204" pitchFamily="34" charset="0"/>
              </a:rPr>
              <a:t>GAZİANTEP ÜNİVERSİTESİ</a:t>
            </a:r>
            <a:endParaRPr lang="tr-TR" altLang="en-US" sz="2200" b="1" dirty="0">
              <a:latin typeface="Lucida Sans Unicode" panose="020B0602030504020204" pitchFamily="34" charset="0"/>
            </a:endParaRPr>
          </a:p>
          <a:p>
            <a:pPr algn="ctr" eaLnBrk="1" hangingPunct="1"/>
            <a:r>
              <a:rPr lang="tr-TR" altLang="en-US" sz="2200" b="1" dirty="0">
                <a:latin typeface="Lucida Sans Unicode" panose="020B0602030504020204" pitchFamily="34" charset="0"/>
              </a:rPr>
              <a:t>BATI DİLLERİ VE EDEBİYATLARI BÖLÜMÜ</a:t>
            </a:r>
            <a:endParaRPr lang="tr-TR" altLang="en-US" sz="2200" b="1" dirty="0">
              <a:latin typeface="Lucida Sans Unicode" panose="020B0602030504020204" pitchFamily="34" charset="0"/>
            </a:endParaRPr>
          </a:p>
          <a:p>
            <a:pPr algn="ctr" eaLnBrk="1" hangingPunct="1"/>
            <a:endParaRPr lang="tr-TR" altLang="en-US" sz="2200" b="1" dirty="0">
              <a:latin typeface="Lucida Sans Unicode" panose="020B0602030504020204" pitchFamily="34" charset="0"/>
            </a:endParaRPr>
          </a:p>
          <a:p>
            <a:pPr algn="ctr" eaLnBrk="1" hangingPunct="1"/>
            <a:r>
              <a:rPr lang="tr-TR" altLang="en-US" sz="2200" b="1" dirty="0">
                <a:latin typeface="Lucida Sans Unicode" panose="020B0602030504020204" pitchFamily="34" charset="0"/>
              </a:rPr>
              <a:t>202</a:t>
            </a:r>
            <a:r>
              <a:rPr lang="en-US" altLang="en-US" sz="2200" b="1" dirty="0">
                <a:latin typeface="Lucida Sans Unicode" panose="020B0602030504020204" pitchFamily="34" charset="0"/>
              </a:rPr>
              <a:t>2</a:t>
            </a:r>
            <a:r>
              <a:rPr lang="tr-TR" altLang="en-US" sz="2200" b="1" dirty="0">
                <a:latin typeface="Lucida Sans Unicode" panose="020B0602030504020204" pitchFamily="34" charset="0"/>
              </a:rPr>
              <a:t>-202</a:t>
            </a:r>
            <a:r>
              <a:rPr lang="en-US" altLang="en-US" sz="2200" b="1" dirty="0">
                <a:latin typeface="Lucida Sans Unicode" panose="020B0602030504020204" pitchFamily="34" charset="0"/>
              </a:rPr>
              <a:t>3</a:t>
            </a:r>
            <a:r>
              <a:rPr lang="tr-TR" altLang="en-US" sz="2200" b="1" dirty="0">
                <a:latin typeface="Lucida Sans Unicode" panose="020B0602030504020204" pitchFamily="34" charset="0"/>
              </a:rPr>
              <a:t> GÜZ AKADEMİK YILI</a:t>
            </a:r>
            <a:endParaRPr lang="tr-TR" altLang="en-US" sz="2200" b="1" dirty="0">
              <a:latin typeface="Lucida Sans Unicode" panose="020B0602030504020204" pitchFamily="34" charset="0"/>
            </a:endParaRPr>
          </a:p>
          <a:p>
            <a:pPr algn="ctr" eaLnBrk="1" hangingPunct="1"/>
            <a:r>
              <a:rPr lang="tr-TR" altLang="en-US" sz="2200" b="1" dirty="0">
                <a:latin typeface="Lucida Sans Unicode" panose="020B0602030504020204" pitchFamily="34" charset="0"/>
              </a:rPr>
              <a:t>ORYANTASYON SUNUMU</a:t>
            </a:r>
            <a:endParaRPr lang="tr-TR" altLang="en-US" sz="2200" b="1" dirty="0">
              <a:latin typeface="Lucida Sans Unicode" panose="020B0602030504020204" pitchFamily="34" charset="0"/>
            </a:endParaRPr>
          </a:p>
        </p:txBody>
      </p:sp>
      <p:pic>
        <p:nvPicPr>
          <p:cNvPr id="11268" name="Picture 2" descr="C:\Users\wiwi\Desktop\601px-Gaziantep-universitesi-logo.jpg"/>
          <p:cNvPicPr>
            <a:picLocks noChangeAspect="1"/>
          </p:cNvPicPr>
          <p:nvPr/>
        </p:nvPicPr>
        <p:blipFill>
          <a:blip r:embed="rId1"/>
          <a:stretch>
            <a:fillRect/>
          </a:stretch>
        </p:blipFill>
        <p:spPr>
          <a:xfrm>
            <a:off x="2987675" y="560388"/>
            <a:ext cx="2879725" cy="2376487"/>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1"/>
          <p:cNvSpPr/>
          <p:nvPr/>
        </p:nvSpPr>
        <p:spPr>
          <a:xfrm>
            <a:off x="323850" y="549275"/>
            <a:ext cx="8640763" cy="6092825"/>
          </a:xfrm>
          <a:prstGeom prst="rect">
            <a:avLst/>
          </a:prstGeom>
          <a:noFill/>
          <a:ln w="9525">
            <a:noFill/>
          </a:ln>
        </p:spPr>
        <p:txBody>
          <a:bodyPr>
            <a:spAutoFit/>
          </a:bodyPr>
          <a:p>
            <a:pPr algn="just" eaLnBrk="1" hangingPunct="1">
              <a:lnSpc>
                <a:spcPct val="150000"/>
              </a:lnSpc>
            </a:pPr>
            <a:r>
              <a:rPr lang="tr-TR" altLang="en-US" sz="2400" b="1" dirty="0">
                <a:latin typeface="Lucida Sans Unicode" panose="020B0602030504020204" pitchFamily="34" charset="0"/>
              </a:rPr>
              <a:t>6) Bölümümüz yaz okulunda ders açmamaktadır.</a:t>
            </a:r>
            <a:endParaRPr lang="tr-TR" altLang="en-US" sz="2400" b="1" dirty="0">
              <a:latin typeface="Lucida Sans Unicode" panose="020B0602030504020204" pitchFamily="34" charset="0"/>
            </a:endParaRPr>
          </a:p>
          <a:p>
            <a:pPr algn="just" eaLnBrk="1" hangingPunct="1">
              <a:lnSpc>
                <a:spcPct val="150000"/>
              </a:lnSpc>
            </a:pPr>
            <a:r>
              <a:rPr lang="tr-TR" altLang="en-US" sz="2000" dirty="0">
                <a:latin typeface="Lucida Sans Unicode" panose="020B0602030504020204" pitchFamily="34" charset="0"/>
              </a:rPr>
              <a:t>Bu nedenle öğrencilerin dönem içinde dersleri geçmek zorunda olduğunu unutmayın. Aksi takdirde, derslerden başarısız olan öğrencilerin bu dersleri tekrarlamaları gerekecektir.</a:t>
            </a:r>
            <a:endParaRPr lang="tr-TR" altLang="en-US" sz="2000" dirty="0">
              <a:latin typeface="Lucida Sans Unicode" panose="020B0602030504020204" pitchFamily="34" charset="0"/>
            </a:endParaRPr>
          </a:p>
          <a:p>
            <a:pPr algn="just" eaLnBrk="1" hangingPunct="1">
              <a:lnSpc>
                <a:spcPct val="150000"/>
              </a:lnSpc>
            </a:pPr>
            <a:endParaRPr lang="tr-TR" altLang="en-US" sz="2200" b="1" dirty="0">
              <a:latin typeface="Lucida Sans Unicode" panose="020B0602030504020204" pitchFamily="34" charset="0"/>
            </a:endParaRPr>
          </a:p>
          <a:p>
            <a:pPr algn="just" eaLnBrk="1" hangingPunct="1">
              <a:lnSpc>
                <a:spcPct val="150000"/>
              </a:lnSpc>
            </a:pPr>
            <a:r>
              <a:rPr lang="tr-TR" altLang="en-US" sz="2400" b="1" dirty="0">
                <a:latin typeface="Lucida Sans Unicode" panose="020B0602030504020204" pitchFamily="34" charset="0"/>
              </a:rPr>
              <a:t>7) Bir dersten başarılı olabilmek için, öğrencinin 100 üzerinden en az 55 (Harf Notu: CC) alması gerekmektedir. </a:t>
            </a:r>
            <a:endParaRPr lang="tr-TR" altLang="en-US" sz="2400" b="1" dirty="0">
              <a:latin typeface="Lucida Sans Unicode" panose="020B0602030504020204" pitchFamily="34" charset="0"/>
            </a:endParaRPr>
          </a:p>
          <a:p>
            <a:pPr algn="just" eaLnBrk="1" hangingPunct="1">
              <a:lnSpc>
                <a:spcPct val="150000"/>
              </a:lnSpc>
            </a:pPr>
            <a:r>
              <a:rPr lang="tr-TR" altLang="en-US" sz="2000" dirty="0">
                <a:latin typeface="Lucida Sans Unicode" panose="020B0602030504020204" pitchFamily="34" charset="0"/>
              </a:rPr>
              <a:t>Öğrenciler, bir yarıyılda her ders için bir ara sınav  (%40) ve bir final sınavı (%60) ile ölçülmektedir ve final sınavında başarısız olmaları durumda bütünleme sınavına girebilmektedir.</a:t>
            </a:r>
            <a:endParaRPr lang="tr-TR" altLang="en-US" sz="2000" dirty="0">
              <a:latin typeface="Lucida Sans Unicode" panose="020B0602030504020204" pitchFamily="34" charset="0"/>
            </a:endParaRPr>
          </a:p>
          <a:p>
            <a:pPr eaLnBrk="1" hangingPunct="1">
              <a:lnSpc>
                <a:spcPct val="150000"/>
              </a:lnSpc>
            </a:pPr>
            <a:endParaRPr lang="tr-TR" altLang="en-US" sz="2200" b="1" dirty="0">
              <a:latin typeface="Lucida Sans Unicode" panose="020B06020305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Box 1"/>
          <p:cNvSpPr txBox="1"/>
          <p:nvPr/>
        </p:nvSpPr>
        <p:spPr>
          <a:xfrm>
            <a:off x="330200" y="115888"/>
            <a:ext cx="8640763" cy="5224462"/>
          </a:xfrm>
          <a:prstGeom prst="rect">
            <a:avLst/>
          </a:prstGeom>
          <a:noFill/>
          <a:ln w="9525">
            <a:noFill/>
          </a:ln>
        </p:spPr>
        <p:txBody>
          <a:bodyPr>
            <a:spAutoFit/>
          </a:bodyPr>
          <a:p>
            <a:pPr algn="just" eaLnBrk="1" hangingPunct="1">
              <a:lnSpc>
                <a:spcPct val="150000"/>
              </a:lnSpc>
            </a:pPr>
            <a:r>
              <a:rPr lang="tr-TR" altLang="en-US" sz="2400" b="1" dirty="0">
                <a:solidFill>
                  <a:srgbClr val="FF0000"/>
                </a:solidFill>
                <a:latin typeface="Lucida Sans Unicode" panose="020B0602030504020204" pitchFamily="34" charset="0"/>
              </a:rPr>
              <a:t>8) Öğrenciler, her yarıyıl başında ders seçim ve  kayıtlarını akademik takvimde belirtilen hafta içinde doğru ve tam olarak yapmaktan sorumludur. Ders kaydını tamamlamayan veya eksik yapan öğrenciler ilgili dönemde ders alamaz ve öğrencilik haklarından yararlanamazlar.</a:t>
            </a:r>
            <a:endParaRPr lang="tr-TR" altLang="en-US" sz="2400" b="1" dirty="0">
              <a:solidFill>
                <a:srgbClr val="FF0000"/>
              </a:solidFill>
              <a:latin typeface="Lucida Sans Unicode" panose="020B0602030504020204" pitchFamily="34" charset="0"/>
            </a:endParaRPr>
          </a:p>
          <a:p>
            <a:pPr algn="just" eaLnBrk="1" hangingPunct="1">
              <a:lnSpc>
                <a:spcPct val="150000"/>
              </a:lnSpc>
            </a:pPr>
            <a:r>
              <a:rPr lang="tr-TR" altLang="en-US" sz="2000" dirty="0">
                <a:latin typeface="Lucida Sans Unicode" panose="020B0602030504020204" pitchFamily="34" charset="0"/>
              </a:rPr>
              <a:t>Danışmanlar, kayıt haftasında öğrenciler tarafından seçilen ve kesinleştirelen derslerin onaylanmasından ve bir sorunla karşılaştıklarında onlara rehberlik etmek ile görevlidir.</a:t>
            </a:r>
            <a:endParaRPr lang="tr-TR" altLang="en-US" sz="2000" dirty="0">
              <a:latin typeface="Lucida Sans Unicode" panose="020B0602030504020204" pitchFamily="34" charset="0"/>
            </a:endParaRPr>
          </a:p>
          <a:p>
            <a:pPr algn="just" eaLnBrk="1" hangingPunct="1">
              <a:lnSpc>
                <a:spcPct val="150000"/>
              </a:lnSpc>
            </a:pPr>
            <a:endParaRPr lang="tr-TR" altLang="en-US" sz="2000" b="1" dirty="0">
              <a:solidFill>
                <a:srgbClr val="FF0000"/>
              </a:solidFill>
              <a:latin typeface="Lucida Sans Unicode" panose="020B06020305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1"/>
          <p:cNvSpPr/>
          <p:nvPr/>
        </p:nvSpPr>
        <p:spPr>
          <a:xfrm>
            <a:off x="468313" y="404813"/>
            <a:ext cx="8280400" cy="5216525"/>
          </a:xfrm>
          <a:prstGeom prst="rect">
            <a:avLst/>
          </a:prstGeom>
          <a:noFill/>
          <a:ln w="9525">
            <a:noFill/>
          </a:ln>
        </p:spPr>
        <p:txBody>
          <a:bodyPr>
            <a:spAutoFit/>
          </a:bodyPr>
          <a:p>
            <a:pPr algn="just" eaLnBrk="1" hangingPunct="1">
              <a:lnSpc>
                <a:spcPct val="150000"/>
              </a:lnSpc>
            </a:pPr>
            <a:r>
              <a:rPr lang="tr-TR" altLang="en-US" sz="2400" b="1" dirty="0">
                <a:latin typeface="Lucida Sans Unicode" panose="020B0602030504020204" pitchFamily="34" charset="0"/>
              </a:rPr>
              <a:t>9)  Danışmanlık ve Görüşme Kuralları</a:t>
            </a:r>
            <a:endParaRPr lang="tr-TR" altLang="en-US" sz="2400" b="1" dirty="0">
              <a:latin typeface="Lucida Sans Unicode" panose="020B0602030504020204" pitchFamily="34" charset="0"/>
            </a:endParaRPr>
          </a:p>
          <a:p>
            <a:pPr algn="just" eaLnBrk="1" hangingPunct="1">
              <a:lnSpc>
                <a:spcPct val="150000"/>
              </a:lnSpc>
            </a:pPr>
            <a:endParaRPr lang="tr-TR" altLang="en-US" b="1" dirty="0">
              <a:latin typeface="Lucida Sans Unicode" panose="020B0602030504020204" pitchFamily="34" charset="0"/>
            </a:endParaRPr>
          </a:p>
          <a:p>
            <a:pPr algn="just" eaLnBrk="1" hangingPunct="1">
              <a:lnSpc>
                <a:spcPct val="150000"/>
              </a:lnSpc>
            </a:pPr>
            <a:r>
              <a:rPr lang="tr-TR" altLang="en-US" b="1" dirty="0">
                <a:latin typeface="Lucida Sans Unicode" panose="020B0602030504020204" pitchFamily="34" charset="0"/>
              </a:rPr>
              <a:t> </a:t>
            </a:r>
            <a:r>
              <a:rPr lang="tr-TR" altLang="en-US" sz="2000" b="1" dirty="0">
                <a:latin typeface="Lucida Sans Unicode" panose="020B0602030504020204" pitchFamily="34" charset="0"/>
              </a:rPr>
              <a:t>Öğrenciler, danışmanlarını ve öğretim elemanlarını </a:t>
            </a:r>
            <a:r>
              <a:rPr lang="tr-TR" altLang="en-US" sz="2000" b="1" u="sng" dirty="0">
                <a:solidFill>
                  <a:srgbClr val="FF0000"/>
                </a:solidFill>
                <a:latin typeface="Lucida Sans Unicode" panose="020B0602030504020204" pitchFamily="34" charset="0"/>
              </a:rPr>
              <a:t>sadece</a:t>
            </a:r>
            <a:r>
              <a:rPr lang="tr-TR" altLang="en-US" sz="2000" b="1" dirty="0">
                <a:solidFill>
                  <a:srgbClr val="FF0000"/>
                </a:solidFill>
                <a:latin typeface="Lucida Sans Unicode" panose="020B0602030504020204" pitchFamily="34" charset="0"/>
              </a:rPr>
              <a:t> </a:t>
            </a:r>
            <a:r>
              <a:rPr lang="tr-TR" altLang="en-US" sz="2000" b="1" dirty="0">
                <a:latin typeface="Lucida Sans Unicode" panose="020B0602030504020204" pitchFamily="34" charset="0"/>
              </a:rPr>
              <a:t>ofis</a:t>
            </a:r>
            <a:r>
              <a:rPr lang="tr-TR" altLang="en-US" sz="2000" b="1" dirty="0">
                <a:solidFill>
                  <a:srgbClr val="FF0000"/>
                </a:solidFill>
                <a:latin typeface="Lucida Sans Unicode" panose="020B0602030504020204" pitchFamily="34" charset="0"/>
              </a:rPr>
              <a:t> </a:t>
            </a:r>
            <a:r>
              <a:rPr lang="tr-TR" altLang="en-US" sz="2000" b="1" dirty="0">
                <a:latin typeface="Lucida Sans Unicode" panose="020B0602030504020204" pitchFamily="34" charset="0"/>
              </a:rPr>
              <a:t>kapılarında belirtilmiş olan görüşme saatlerinde ve acil durumlarda ise mesai saatleri içerisinde ofislerinde ziyaret edebilirler!</a:t>
            </a:r>
            <a:r>
              <a:rPr lang="tr-TR" altLang="en-US" sz="2000" dirty="0">
                <a:latin typeface="Lucida Sans Unicode" panose="020B0602030504020204" pitchFamily="34" charset="0"/>
              </a:rPr>
              <a:t> Her akademisyenin ofis ve ders saatleri kapılarında ilan edilmektedir. Mesai saatleri dışında, danışmanlarınız ile iletişim kurmanın en doğru yolu elektronik posta ile olacaktır. Çok acil durumlar haricinde, öğrencilerin mesai saatleri dışında danışmanlarına / ders hocalarına telefon etmeleri veya mesaj göndermeleri kesinlikle yasaktır.</a:t>
            </a:r>
            <a:endParaRPr lang="tr-TR" altLang="en-US" sz="2000" dirty="0">
              <a:latin typeface="Lucida Sans Unicode" panose="020B0602030504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Box 1"/>
          <p:cNvSpPr txBox="1">
            <a:spLocks noChangeArrowheads="1"/>
          </p:cNvSpPr>
          <p:nvPr/>
        </p:nvSpPr>
        <p:spPr bwMode="auto">
          <a:xfrm>
            <a:off x="395288" y="333375"/>
            <a:ext cx="856932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stStyle>
          <a:p>
            <a:pPr marL="0" lvl="0" indent="0" algn="just" eaLnBrk="1" hangingPunct="1">
              <a:lnSpc>
                <a:spcPct val="150000"/>
              </a:lnSpc>
              <a:spcBef>
                <a:spcPct val="0"/>
              </a:spcBef>
              <a:buClrTx/>
              <a:buSzTx/>
              <a:buFontTx/>
              <a:buNone/>
            </a:pPr>
            <a:r>
              <a:rPr lang="tr-TR" altLang="en-US" sz="2400" b="1" dirty="0"/>
              <a:t>10) </a:t>
            </a:r>
            <a:r>
              <a:rPr lang="tr-TR" altLang="en-US" sz="2400" b="1" dirty="0">
                <a:solidFill>
                  <a:srgbClr val="FF0000"/>
                </a:solidFill>
              </a:rPr>
              <a:t>ÖNEMLİ: </a:t>
            </a:r>
            <a:endParaRPr lang="tr-TR" altLang="en-US" sz="2400" b="1" dirty="0">
              <a:solidFill>
                <a:srgbClr val="FF0000"/>
              </a:solidFill>
            </a:endParaRPr>
          </a:p>
          <a:p>
            <a:pPr marL="0" lvl="0" indent="0" algn="just" eaLnBrk="1" hangingPunct="1">
              <a:lnSpc>
                <a:spcPct val="150000"/>
              </a:lnSpc>
              <a:spcBef>
                <a:spcPct val="0"/>
              </a:spcBef>
              <a:buClrTx/>
              <a:buSzTx/>
              <a:buFontTx/>
              <a:buNone/>
            </a:pPr>
            <a:r>
              <a:rPr lang="tr-TR" altLang="en-US" sz="2000" b="1" dirty="0"/>
              <a:t>Sınıflarda derslerin herhangi bir kayıt cihazı (telefon, kamera, ses kayıt programı vb.) ile  izinsiz kaydedilmesi  hukuki olarak suçtur. </a:t>
            </a:r>
            <a:endParaRPr lang="tr-TR" altLang="en-US" sz="2000" b="1" dirty="0"/>
          </a:p>
          <a:p>
            <a:pPr marL="0" lvl="0" indent="0" algn="just" eaLnBrk="1" hangingPunct="1">
              <a:lnSpc>
                <a:spcPct val="150000"/>
              </a:lnSpc>
              <a:spcBef>
                <a:spcPct val="0"/>
              </a:spcBef>
              <a:buClrTx/>
              <a:buSzTx/>
              <a:buFont typeface="Arial" panose="020B0604020202020204" pitchFamily="34" charset="0"/>
              <a:buChar char="•"/>
            </a:pPr>
            <a:r>
              <a:rPr lang="tr-TR" altLang="en-US" sz="2000" dirty="0"/>
              <a:t>Rektörlük, dekanlık ve bölüm başkanlığı izni olmadan dersleri kaydeden ve kayıtları başkaları ile paylaşan öğrenciler hukuki ve akademik sorumluluk altına girmektedir. İzinsiz yapılan bu gibi eylemlerin bildirilmesi veya tespiti durumunda öğrencilere üniversite yönetmeliği ve ceza kanunlarının gerektirdiği yaptırımlar uygulanmaktadır.</a:t>
            </a:r>
            <a:endParaRPr lang="tr-TR" altLang="en-US" sz="2000" dirty="0"/>
          </a:p>
          <a:p>
            <a:pPr marL="0" lvl="0" indent="0" algn="just" eaLnBrk="1" hangingPunct="1">
              <a:lnSpc>
                <a:spcPct val="150000"/>
              </a:lnSpc>
              <a:spcBef>
                <a:spcPct val="0"/>
              </a:spcBef>
              <a:buClrTx/>
              <a:buSzTx/>
              <a:buFont typeface="Arial" panose="020B0604020202020204" pitchFamily="34" charset="0"/>
              <a:buChar char="•"/>
            </a:pPr>
            <a:r>
              <a:rPr lang="tr-TR" altLang="en-US" sz="2000" dirty="0"/>
              <a:t>Lütfen derslerde kendi notlarınızı alınız. Derslerinize düzenli olarak çalışmanın ve ders öncesinde hazırlık yapmanın önemini unutmayınız.</a:t>
            </a:r>
            <a:endParaRPr lang="tr-TR" alt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Box 1"/>
          <p:cNvSpPr txBox="1"/>
          <p:nvPr/>
        </p:nvSpPr>
        <p:spPr>
          <a:xfrm>
            <a:off x="468313" y="836613"/>
            <a:ext cx="8280400" cy="3378200"/>
          </a:xfrm>
          <a:prstGeom prst="rect">
            <a:avLst/>
          </a:prstGeom>
          <a:noFill/>
          <a:ln w="9525">
            <a:noFill/>
          </a:ln>
        </p:spPr>
        <p:txBody>
          <a:bodyPr>
            <a:spAutoFit/>
          </a:bodyPr>
          <a:p>
            <a:pPr algn="just" eaLnBrk="1" hangingPunct="1">
              <a:lnSpc>
                <a:spcPct val="150000"/>
              </a:lnSpc>
            </a:pPr>
            <a:r>
              <a:rPr lang="tr-TR" altLang="en-US" sz="2400" b="1" dirty="0">
                <a:latin typeface="Lucida Sans Unicode" panose="020B0602030504020204" pitchFamily="34" charset="0"/>
              </a:rPr>
              <a:t>11) </a:t>
            </a:r>
            <a:r>
              <a:rPr lang="tr-TR" altLang="en-US" sz="2000" dirty="0">
                <a:latin typeface="Lucida Sans Unicode" panose="020B0602030504020204" pitchFamily="34" charset="0"/>
              </a:rPr>
              <a:t>Ders kaydı yapmak için, üniversitenin ana sayfasına (www.gantep.edu.tr) girerek </a:t>
            </a:r>
            <a:r>
              <a:rPr lang="tr-TR" altLang="en-US" sz="2000" dirty="0">
                <a:solidFill>
                  <a:srgbClr val="FF0000"/>
                </a:solidFill>
                <a:latin typeface="Lucida Sans Unicode" panose="020B0602030504020204" pitchFamily="34" charset="0"/>
              </a:rPr>
              <a:t>Öğrenci E-kayıt </a:t>
            </a:r>
            <a:r>
              <a:rPr lang="tr-TR" altLang="en-US" sz="2000" dirty="0">
                <a:latin typeface="Lucida Sans Unicode" panose="020B0602030504020204" pitchFamily="34" charset="0"/>
              </a:rPr>
              <a:t>linkine tıklayın. Sistemde, öğrencinin okuduğu yıl (birinci sınıf, ikinci sınıf vb.) farklı görünebilir. Bu daha önce alınmış ve başarısız olunan derslerle ilgilidir. Mezuniyet not ortalaması (2.0), toplam ders sayısı ve kredinin tamamlanması ile öğrenciler mezuniyet hakkı elde etmektedirler.</a:t>
            </a:r>
            <a:endParaRPr lang="tr-TR" altLang="en-US" sz="2000" dirty="0">
              <a:latin typeface="Lucida Sans Unicode" panose="020B0602030504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Content Placeholder 3"/>
          <p:cNvPicPr>
            <a:picLocks noGrp="1" noChangeAspect="1"/>
          </p:cNvPicPr>
          <p:nvPr>
            <p:ph idx="1"/>
          </p:nvPr>
        </p:nvPicPr>
        <p:blipFill>
          <a:blip r:embed="rId1"/>
          <a:srcRect/>
          <a:stretch>
            <a:fillRect/>
          </a:stretch>
        </p:blipFill>
        <p:spPr>
          <a:xfrm>
            <a:off x="323850" y="908050"/>
            <a:ext cx="8758238" cy="4968875"/>
          </a:xfrm>
          <a:ln/>
        </p:spPr>
      </p:pic>
      <p:sp>
        <p:nvSpPr>
          <p:cNvPr id="25603" name="TextBox 5"/>
          <p:cNvSpPr txBox="1"/>
          <p:nvPr/>
        </p:nvSpPr>
        <p:spPr>
          <a:xfrm>
            <a:off x="827088" y="333375"/>
            <a:ext cx="8066087" cy="368300"/>
          </a:xfrm>
          <a:prstGeom prst="rect">
            <a:avLst/>
          </a:prstGeom>
          <a:noFill/>
          <a:ln w="9525">
            <a:noFill/>
          </a:ln>
        </p:spPr>
        <p:txBody>
          <a:bodyPr>
            <a:spAutoFit/>
          </a:bodyPr>
          <a:p>
            <a:pPr algn="ctr"/>
            <a:r>
              <a:rPr lang="en-US" altLang="en-US" b="1" dirty="0">
                <a:latin typeface="Lucida Sans Unicode" panose="020B0602030504020204" pitchFamily="34" charset="0"/>
              </a:rPr>
              <a:t>How to Register for </a:t>
            </a:r>
            <a:r>
              <a:rPr lang="tr-TR" altLang="en-US" b="1" dirty="0">
                <a:latin typeface="Lucida Sans Unicode" panose="020B0602030504020204" pitchFamily="34" charset="0"/>
              </a:rPr>
              <a:t>Courses on the Proliz Software</a:t>
            </a:r>
            <a:endParaRPr lang="en-US" altLang="en-US" b="1" dirty="0">
              <a:latin typeface="Lucida Sans Unicode" panose="020B06020305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Content Placeholder 3"/>
          <p:cNvPicPr>
            <a:picLocks noGrp="1" noChangeAspect="1"/>
          </p:cNvPicPr>
          <p:nvPr>
            <p:ph idx="1"/>
          </p:nvPr>
        </p:nvPicPr>
        <p:blipFill>
          <a:blip r:embed="rId1"/>
          <a:srcRect/>
          <a:stretch>
            <a:fillRect/>
          </a:stretch>
        </p:blipFill>
        <p:spPr>
          <a:xfrm>
            <a:off x="827088" y="765175"/>
            <a:ext cx="7310437" cy="4954588"/>
          </a:xfr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Content Placeholder 3"/>
          <p:cNvPicPr>
            <a:picLocks noGrp="1" noChangeAspect="1"/>
          </p:cNvPicPr>
          <p:nvPr>
            <p:ph idx="1"/>
          </p:nvPr>
        </p:nvPicPr>
        <p:blipFill>
          <a:blip r:embed="rId1"/>
          <a:srcRect/>
          <a:stretch>
            <a:fillRect/>
          </a:stretch>
        </p:blipFill>
        <p:spPr>
          <a:xfrm>
            <a:off x="395288" y="765175"/>
            <a:ext cx="8323262" cy="5313363"/>
          </a:xfr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Content Placeholder 2"/>
          <p:cNvPicPr>
            <a:picLocks noGrp="1" noChangeAspect="1"/>
          </p:cNvPicPr>
          <p:nvPr>
            <p:ph idx="1"/>
          </p:nvPr>
        </p:nvPicPr>
        <p:blipFill>
          <a:blip r:embed="rId1"/>
          <a:srcRect/>
          <a:stretch>
            <a:fillRect/>
          </a:stretch>
        </p:blipFill>
        <p:spPr>
          <a:xfrm>
            <a:off x="569913" y="1481138"/>
            <a:ext cx="8004175" cy="4525962"/>
          </a:xfr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Content Placeholder 3"/>
          <p:cNvPicPr>
            <a:picLocks noGrp="1" noChangeAspect="1"/>
          </p:cNvPicPr>
          <p:nvPr>
            <p:ph idx="1"/>
          </p:nvPr>
        </p:nvPicPr>
        <p:blipFill>
          <a:blip r:embed="rId1"/>
          <a:srcRect/>
          <a:stretch>
            <a:fillRect/>
          </a:stretch>
        </p:blipFill>
        <p:spPr>
          <a:xfrm>
            <a:off x="569913" y="1481138"/>
            <a:ext cx="8004175" cy="4525962"/>
          </a:xfr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Box 2"/>
          <p:cNvSpPr txBox="1"/>
          <p:nvPr/>
        </p:nvSpPr>
        <p:spPr>
          <a:xfrm>
            <a:off x="539750" y="552450"/>
            <a:ext cx="8353425" cy="6462713"/>
          </a:xfrm>
          <a:prstGeom prst="rect">
            <a:avLst/>
          </a:prstGeom>
          <a:noFill/>
          <a:ln w="9525">
            <a:noFill/>
          </a:ln>
        </p:spPr>
        <p:txBody>
          <a:bodyPr>
            <a:spAutoFit/>
          </a:bodyPr>
          <a:p>
            <a:pPr algn="ctr" eaLnBrk="1" hangingPunct="1"/>
            <a:r>
              <a:rPr lang="en-US" altLang="en-US" sz="2400" b="1" dirty="0">
                <a:solidFill>
                  <a:srgbClr val="000000"/>
                </a:solidFill>
                <a:latin typeface="Lucida Sans Unicode" panose="020B0602030504020204" pitchFamily="34" charset="0"/>
              </a:rPr>
              <a:t>BATI DİLLERİ VE EDEBİYATLARI BÖLÜMÜ</a:t>
            </a:r>
            <a:endParaRPr lang="en-US" altLang="en-US" sz="2400" b="1" dirty="0">
              <a:solidFill>
                <a:srgbClr val="000000"/>
              </a:solidFill>
              <a:latin typeface="Lucida Sans Unicode" panose="020B0602030504020204" pitchFamily="34" charset="0"/>
            </a:endParaRPr>
          </a:p>
          <a:p>
            <a:pPr algn="ctr" eaLnBrk="1" hangingPunct="1"/>
            <a:endParaRPr lang="tr-TR" altLang="en-US" b="1" dirty="0">
              <a:latin typeface="Lucida Sans Unicode" panose="020B0602030504020204" pitchFamily="34" charset="0"/>
            </a:endParaRPr>
          </a:p>
          <a:p>
            <a:pPr algn="ctr" eaLnBrk="1" hangingPunct="1"/>
            <a:r>
              <a:rPr lang="tr-TR" altLang="en-US" b="1" u="sng" dirty="0">
                <a:latin typeface="Lucida Sans Unicode" panose="020B0602030504020204" pitchFamily="34" charset="0"/>
              </a:rPr>
              <a:t>Akademik Kadro</a:t>
            </a:r>
            <a:endParaRPr lang="tr-TR" altLang="en-US" u="sng" dirty="0">
              <a:latin typeface="Lucida Sans Unicode" panose="020B0602030504020204" pitchFamily="34" charset="0"/>
            </a:endParaRPr>
          </a:p>
          <a:p>
            <a:pPr algn="ctr" eaLnBrk="1" hangingPunct="1">
              <a:lnSpc>
                <a:spcPct val="150000"/>
              </a:lnSpc>
            </a:pPr>
            <a:r>
              <a:rPr lang="tr-TR" altLang="en-US" b="1" dirty="0">
                <a:latin typeface="Lucida Sans Unicode" panose="020B0602030504020204" pitchFamily="34" charset="0"/>
              </a:rPr>
              <a:t>Prof. Dr. ZEKİYE ANTAKYALIOĞLU (Bölüm Başkanı)</a:t>
            </a:r>
            <a:endParaRPr lang="tr-TR" altLang="en-US" b="1" dirty="0">
              <a:latin typeface="Lucida Sans Unicode" panose="020B0602030504020204" pitchFamily="34" charset="0"/>
            </a:endParaRPr>
          </a:p>
          <a:p>
            <a:pPr algn="ctr" eaLnBrk="1" hangingPunct="1">
              <a:lnSpc>
                <a:spcPct val="150000"/>
              </a:lnSpc>
            </a:pPr>
            <a:r>
              <a:rPr lang="fi-FI" altLang="en-US" b="1" dirty="0">
                <a:latin typeface="Lucida Sans Unicode" panose="020B0602030504020204" pitchFamily="34" charset="0"/>
              </a:rPr>
              <a:t>Dr. Öğr. Üyesi  ENES KAVAK (Bölüm Başkan Yardımcısı)</a:t>
            </a:r>
            <a:endParaRPr lang="fi-FI" altLang="en-US" b="1" dirty="0">
              <a:latin typeface="Lucida Sans Unicode" panose="020B0602030504020204" pitchFamily="34" charset="0"/>
            </a:endParaRPr>
          </a:p>
          <a:p>
            <a:pPr algn="ctr" eaLnBrk="1" hangingPunct="1">
              <a:lnSpc>
                <a:spcPct val="150000"/>
              </a:lnSpc>
            </a:pPr>
            <a:r>
              <a:rPr lang="tr-TR" altLang="en-US" b="1" dirty="0">
                <a:latin typeface="Lucida Sans Unicode" panose="020B0602030504020204" pitchFamily="34" charset="0"/>
              </a:rPr>
              <a:t>Dr. Öğr. Üyesi  ELA İPEK GÜNDÜZ </a:t>
            </a:r>
            <a:endParaRPr lang="tr-TR" altLang="en-US" b="1" dirty="0">
              <a:latin typeface="Lucida Sans Unicode" panose="020B0602030504020204" pitchFamily="34" charset="0"/>
            </a:endParaRPr>
          </a:p>
          <a:p>
            <a:pPr algn="ctr" eaLnBrk="1" hangingPunct="1">
              <a:lnSpc>
                <a:spcPct val="150000"/>
              </a:lnSpc>
            </a:pPr>
            <a:r>
              <a:rPr lang="tr-TR" altLang="en-US" b="1" dirty="0">
                <a:latin typeface="Lucida Sans Unicode" panose="020B0602030504020204" pitchFamily="34" charset="0"/>
              </a:rPr>
              <a:t>Dr. Öğr. Üyesi  MELTEM MUŞLU</a:t>
            </a:r>
            <a:endParaRPr lang="en-US" altLang="en-US" b="1" dirty="0">
              <a:latin typeface="Lucida Sans Unicode" panose="020B0602030504020204" pitchFamily="34" charset="0"/>
            </a:endParaRPr>
          </a:p>
          <a:p>
            <a:pPr algn="ctr" eaLnBrk="1" hangingPunct="1">
              <a:lnSpc>
                <a:spcPct val="150000"/>
              </a:lnSpc>
            </a:pPr>
            <a:r>
              <a:rPr lang="tr-TR" altLang="en-US" b="1" dirty="0">
                <a:latin typeface="Lucida Sans Unicode" panose="020B0602030504020204" pitchFamily="34" charset="0"/>
              </a:rPr>
              <a:t>Dr.</a:t>
            </a:r>
            <a:r>
              <a:rPr lang="en-US" altLang="en-US" b="1" dirty="0">
                <a:latin typeface="Lucida Sans Unicode" panose="020B0602030504020204" pitchFamily="34" charset="0"/>
              </a:rPr>
              <a:t> Öğr. Üyesi</a:t>
            </a:r>
            <a:r>
              <a:rPr lang="tr-TR" altLang="en-US" b="1" dirty="0">
                <a:latin typeface="Lucida Sans Unicode" panose="020B0602030504020204" pitchFamily="34" charset="0"/>
              </a:rPr>
              <a:t> KYRIAKI ASATIDOU</a:t>
            </a:r>
            <a:endParaRPr lang="en-US" altLang="en-US" b="1" dirty="0">
              <a:latin typeface="Lucida Sans Unicode" panose="020B0602030504020204" pitchFamily="34" charset="0"/>
            </a:endParaRPr>
          </a:p>
          <a:p>
            <a:pPr algn="ctr" eaLnBrk="1" hangingPunct="1">
              <a:lnSpc>
                <a:spcPct val="150000"/>
              </a:lnSpc>
            </a:pPr>
            <a:r>
              <a:rPr lang="tr-TR" altLang="en-US" b="1" dirty="0">
                <a:latin typeface="Lucida Sans Unicode" panose="020B0602030504020204" pitchFamily="34" charset="0"/>
              </a:rPr>
              <a:t>Dr. Öğr. Üyesi</a:t>
            </a:r>
            <a:r>
              <a:rPr lang="en-US" altLang="en-US" b="1" dirty="0">
                <a:latin typeface="Lucida Sans Unicode" panose="020B0602030504020204" pitchFamily="34" charset="0"/>
              </a:rPr>
              <a:t> ORHUN BURAK SÖZEN</a:t>
            </a:r>
            <a:endParaRPr lang="tr-TR" altLang="en-US" b="1" dirty="0">
              <a:latin typeface="Lucida Sans Unicode" panose="020B0602030504020204" pitchFamily="34" charset="0"/>
            </a:endParaRPr>
          </a:p>
          <a:p>
            <a:pPr algn="ctr" eaLnBrk="1" hangingPunct="1">
              <a:lnSpc>
                <a:spcPct val="150000"/>
              </a:lnSpc>
            </a:pPr>
            <a:r>
              <a:rPr lang="tr-TR" altLang="en-US" b="1" dirty="0">
                <a:latin typeface="Lucida Sans Unicode" panose="020B0602030504020204" pitchFamily="34" charset="0"/>
              </a:rPr>
              <a:t>Dr. GAMZE KÜLEKÇİ ALMACIOĞLU</a:t>
            </a:r>
            <a:endParaRPr lang="tr-TR" altLang="en-US" b="1" dirty="0">
              <a:latin typeface="Lucida Sans Unicode" panose="020B0602030504020204" pitchFamily="34" charset="0"/>
            </a:endParaRPr>
          </a:p>
          <a:p>
            <a:pPr algn="ctr" eaLnBrk="1" hangingPunct="1">
              <a:lnSpc>
                <a:spcPct val="150000"/>
              </a:lnSpc>
            </a:pPr>
            <a:r>
              <a:rPr lang="tr-TR" altLang="en-US" b="1" dirty="0">
                <a:latin typeface="Lucida Sans Unicode" panose="020B0602030504020204" pitchFamily="34" charset="0"/>
              </a:rPr>
              <a:t>Öğretim Görevlisi TÜLİN ZAHTEROĞLULLARI</a:t>
            </a:r>
            <a:endParaRPr lang="tr-TR" altLang="en-US" b="1" dirty="0">
              <a:latin typeface="Lucida Sans Unicode" panose="020B0602030504020204" pitchFamily="34" charset="0"/>
            </a:endParaRPr>
          </a:p>
          <a:p>
            <a:pPr algn="ctr" eaLnBrk="1" hangingPunct="1">
              <a:lnSpc>
                <a:spcPct val="150000"/>
              </a:lnSpc>
            </a:pPr>
            <a:r>
              <a:rPr lang="tr-TR" altLang="en-US" b="1" dirty="0">
                <a:latin typeface="Lucida Sans Unicode" panose="020B0602030504020204" pitchFamily="34" charset="0"/>
              </a:rPr>
              <a:t>Araştırma Görevlisi K. KÜRŞAD KAPLAN</a:t>
            </a:r>
            <a:endParaRPr lang="tr-TR" altLang="en-US" b="1" dirty="0">
              <a:latin typeface="Lucida Sans Unicode" panose="020B0602030504020204" pitchFamily="34" charset="0"/>
            </a:endParaRPr>
          </a:p>
          <a:p>
            <a:pPr algn="ctr" eaLnBrk="1" hangingPunct="1">
              <a:lnSpc>
                <a:spcPct val="150000"/>
              </a:lnSpc>
            </a:pPr>
            <a:r>
              <a:rPr lang="tr-TR" altLang="en-US" b="1" dirty="0">
                <a:latin typeface="Lucida Sans Unicode" panose="020B0602030504020204" pitchFamily="34" charset="0"/>
              </a:rPr>
              <a:t>Öğretim Görevlisi EMEL ÖZTAŞ</a:t>
            </a:r>
            <a:endParaRPr lang="tr-TR" altLang="en-US" b="1" dirty="0">
              <a:latin typeface="Lucida Sans Unicode" panose="020B0602030504020204" pitchFamily="34" charset="0"/>
            </a:endParaRPr>
          </a:p>
          <a:p>
            <a:pPr algn="ctr" eaLnBrk="1" hangingPunct="1">
              <a:lnSpc>
                <a:spcPct val="150000"/>
              </a:lnSpc>
            </a:pPr>
            <a:r>
              <a:rPr lang="tr-TR" altLang="en-US" b="1" dirty="0">
                <a:latin typeface="Lucida Sans Unicode" panose="020B0602030504020204" pitchFamily="34" charset="0"/>
              </a:rPr>
              <a:t> Öğretim Görevlisi MELDA ŞENEL</a:t>
            </a:r>
            <a:endParaRPr lang="tr-TR" altLang="en-US" b="1" dirty="0">
              <a:latin typeface="Lucida Sans Unicode" panose="020B0602030504020204" pitchFamily="34" charset="0"/>
            </a:endParaRPr>
          </a:p>
          <a:p>
            <a:pPr algn="ctr" eaLnBrk="1" hangingPunct="1">
              <a:lnSpc>
                <a:spcPct val="150000"/>
              </a:lnSpc>
            </a:pPr>
            <a:r>
              <a:rPr lang="tr-TR" altLang="en-US" b="1" dirty="0">
                <a:latin typeface="Lucida Sans Unicode" panose="020B0602030504020204" pitchFamily="34" charset="0"/>
              </a:rPr>
              <a:t>Araştırma Görevlisi M. </a:t>
            </a:r>
            <a:r>
              <a:rPr lang="en-US" altLang="en-US" b="1" dirty="0">
                <a:latin typeface="Lucida Sans Unicode" panose="020B0602030504020204" pitchFamily="34" charset="0"/>
              </a:rPr>
              <a:t>MİRAC CEYLAN</a:t>
            </a:r>
            <a:endParaRPr lang="tr-TR" altLang="en-US" b="1" dirty="0">
              <a:latin typeface="Lucida Sans Unicode" panose="020B0602030504020204" pitchFamily="34" charset="0"/>
            </a:endParaRPr>
          </a:p>
          <a:p>
            <a:pPr algn="ctr" eaLnBrk="1" hangingPunct="1">
              <a:lnSpc>
                <a:spcPct val="150000"/>
              </a:lnSpc>
            </a:pPr>
            <a:endParaRPr lang="tr-TR" altLang="en-US" sz="2000" dirty="0">
              <a:latin typeface="Lucida Sans Unicode" panose="020B0602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Box 1"/>
          <p:cNvSpPr txBox="1"/>
          <p:nvPr/>
        </p:nvSpPr>
        <p:spPr>
          <a:xfrm>
            <a:off x="468313" y="476250"/>
            <a:ext cx="8424862" cy="769938"/>
          </a:xfrm>
          <a:prstGeom prst="rect">
            <a:avLst/>
          </a:prstGeom>
          <a:noFill/>
          <a:ln w="9525">
            <a:noFill/>
          </a:ln>
        </p:spPr>
        <p:txBody>
          <a:bodyPr>
            <a:spAutoFit/>
          </a:bodyPr>
          <a:p>
            <a:pPr eaLnBrk="1" hangingPunct="1"/>
            <a:endParaRPr lang="tr-TR" altLang="en-US" sz="2200" dirty="0">
              <a:latin typeface="Lucida Sans Unicode" panose="020B0602030504020204" pitchFamily="34" charset="0"/>
            </a:endParaRPr>
          </a:p>
          <a:p>
            <a:pPr eaLnBrk="1" hangingPunct="1"/>
            <a:r>
              <a:rPr lang="tr-TR" altLang="en-US" sz="2200" dirty="0">
                <a:latin typeface="Lucida Sans Unicode" panose="020B0602030504020204" pitchFamily="34" charset="0"/>
              </a:rPr>
              <a:t> </a:t>
            </a:r>
            <a:endParaRPr lang="tr-TR" altLang="en-US" sz="2200" dirty="0">
              <a:latin typeface="Lucida Sans Unicode" panose="020B0602030504020204" pitchFamily="34" charset="0"/>
            </a:endParaRPr>
          </a:p>
        </p:txBody>
      </p:sp>
      <p:sp>
        <p:nvSpPr>
          <p:cNvPr id="30723" name="Rectangle 4"/>
          <p:cNvSpPr/>
          <p:nvPr/>
        </p:nvSpPr>
        <p:spPr>
          <a:xfrm>
            <a:off x="1258888" y="30163"/>
            <a:ext cx="5959475" cy="6154737"/>
          </a:xfrm>
          <a:prstGeom prst="rect">
            <a:avLst/>
          </a:prstGeom>
          <a:noFill/>
          <a:ln w="9525">
            <a:noFill/>
          </a:ln>
        </p:spPr>
        <p:txBody>
          <a:bodyPr anchor="ctr" anchorCtr="0">
            <a:spAutoFit/>
          </a:bodyPr>
          <a:p>
            <a:pPr algn="ctr" defTabSz="914400">
              <a:tabLst>
                <a:tab pos="358775" algn="l"/>
                <a:tab pos="1127125" algn="l"/>
                <a:tab pos="2041525" algn="l"/>
              </a:tabLst>
            </a:pPr>
            <a:r>
              <a:rPr lang="tr-TR" altLang="en-US" b="1" u="sng" dirty="0">
                <a:solidFill>
                  <a:srgbClr val="FF0000"/>
                </a:solidFill>
                <a:latin typeface="Lucida Sans Unicode" panose="020B0602030504020204" pitchFamily="34" charset="0"/>
              </a:rPr>
              <a:t>  </a:t>
            </a:r>
            <a:endParaRPr lang="tr-TR" altLang="en-US" b="1" u="sng" dirty="0">
              <a:solidFill>
                <a:srgbClr val="FF0000"/>
              </a:solidFill>
              <a:latin typeface="Lucida Sans Unicode" panose="020B0602030504020204" pitchFamily="34" charset="0"/>
            </a:endParaRPr>
          </a:p>
          <a:p>
            <a:pPr algn="ctr" defTabSz="914400">
              <a:tabLst>
                <a:tab pos="358775" algn="l"/>
                <a:tab pos="1127125" algn="l"/>
                <a:tab pos="2041525" algn="l"/>
              </a:tabLst>
            </a:pPr>
            <a:r>
              <a:rPr lang="en-US" altLang="en-US" b="1" u="sng" dirty="0">
                <a:solidFill>
                  <a:srgbClr val="FF0000"/>
                </a:solidFill>
                <a:latin typeface="Lucida Sans Unicode" panose="020B0602030504020204" pitchFamily="34" charset="0"/>
              </a:rPr>
              <a:t>Puan</a:t>
            </a:r>
            <a:r>
              <a:rPr lang="en-US" altLang="en-US" b="1" dirty="0">
                <a:solidFill>
                  <a:srgbClr val="FF0000"/>
                </a:solidFill>
                <a:latin typeface="Lucida Sans Unicode" panose="020B0602030504020204" pitchFamily="34" charset="0"/>
              </a:rPr>
              <a:t>	</a:t>
            </a:r>
            <a:r>
              <a:rPr lang="tr-TR" altLang="en-US" b="1" dirty="0">
                <a:solidFill>
                  <a:srgbClr val="FF0000"/>
                </a:solidFill>
                <a:latin typeface="Lucida Sans Unicode" panose="020B0602030504020204" pitchFamily="34" charset="0"/>
              </a:rPr>
              <a:t> </a:t>
            </a:r>
            <a:r>
              <a:rPr lang="en-US" altLang="en-US" b="1" u="sng" dirty="0">
                <a:solidFill>
                  <a:srgbClr val="FF0000"/>
                </a:solidFill>
                <a:latin typeface="Lucida Sans Unicode" panose="020B0602030504020204" pitchFamily="34" charset="0"/>
              </a:rPr>
              <a:t>Ders Notu</a:t>
            </a:r>
            <a:r>
              <a:rPr lang="en-US" altLang="en-US" b="1" dirty="0">
                <a:solidFill>
                  <a:srgbClr val="FF0000"/>
                </a:solidFill>
                <a:latin typeface="Lucida Sans Unicode" panose="020B0602030504020204" pitchFamily="34" charset="0"/>
              </a:rPr>
              <a:t>	</a:t>
            </a:r>
            <a:r>
              <a:rPr lang="en-US" altLang="en-US" b="1" u="sng" dirty="0">
                <a:solidFill>
                  <a:srgbClr val="FF0000"/>
                </a:solidFill>
                <a:latin typeface="Lucida Sans Unicode" panose="020B0602030504020204" pitchFamily="34" charset="0"/>
              </a:rPr>
              <a:t>Katsayı</a:t>
            </a:r>
            <a:endParaRPr lang="en-US" altLang="en-US" b="1" dirty="0">
              <a:solidFill>
                <a:srgbClr val="FF0000"/>
              </a:solidFill>
              <a:latin typeface="Lucida Sans Unicode" panose="020B0602030504020204" pitchFamily="34" charset="0"/>
            </a:endParaRPr>
          </a:p>
          <a:p>
            <a:pPr algn="ctr" defTabSz="914400">
              <a:tabLst>
                <a:tab pos="358775" algn="l"/>
                <a:tab pos="1127125" algn="l"/>
                <a:tab pos="2041525" algn="l"/>
              </a:tabLst>
            </a:pPr>
            <a:r>
              <a:rPr lang="en-US" altLang="en-US" b="1" dirty="0">
                <a:solidFill>
                  <a:srgbClr val="FF0000"/>
                </a:solidFill>
                <a:latin typeface="Lucida Sans Unicode" panose="020B0602030504020204" pitchFamily="34" charset="0"/>
              </a:rPr>
              <a:t>95-100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AA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4,00</a:t>
            </a:r>
            <a:endParaRPr lang="en-US" altLang="en-US" b="1" dirty="0">
              <a:solidFill>
                <a:srgbClr val="FF0000"/>
              </a:solidFill>
              <a:latin typeface="Lucida Sans Unicode" panose="020B0602030504020204" pitchFamily="34" charset="0"/>
            </a:endParaRPr>
          </a:p>
          <a:p>
            <a:pPr algn="ctr" defTabSz="914400">
              <a:tabLst>
                <a:tab pos="358775" algn="l"/>
                <a:tab pos="1127125" algn="l"/>
                <a:tab pos="2041525" algn="l"/>
              </a:tabLst>
            </a:pPr>
            <a:r>
              <a:rPr lang="en-US" altLang="en-US" b="1" dirty="0">
                <a:solidFill>
                  <a:srgbClr val="FF0000"/>
                </a:solidFill>
                <a:latin typeface="Lucida Sans Unicode" panose="020B0602030504020204" pitchFamily="34" charset="0"/>
              </a:rPr>
              <a:t>90-94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BA+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3,75</a:t>
            </a:r>
            <a:endParaRPr lang="en-US" altLang="en-US" b="1" dirty="0">
              <a:solidFill>
                <a:srgbClr val="FF0000"/>
              </a:solidFill>
              <a:latin typeface="Lucida Sans Unicode" panose="020B0602030504020204" pitchFamily="34" charset="0"/>
            </a:endParaRPr>
          </a:p>
          <a:p>
            <a:pPr algn="ctr" defTabSz="914400">
              <a:tabLst>
                <a:tab pos="358775" algn="l"/>
                <a:tab pos="1127125" algn="l"/>
                <a:tab pos="2041525" algn="l"/>
              </a:tabLst>
            </a:pPr>
            <a:r>
              <a:rPr lang="en-US" altLang="en-US" b="1" dirty="0">
                <a:solidFill>
                  <a:srgbClr val="FF0000"/>
                </a:solidFill>
                <a:latin typeface="Lucida Sans Unicode" panose="020B0602030504020204" pitchFamily="34" charset="0"/>
              </a:rPr>
              <a:t>85-89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BA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3,50</a:t>
            </a:r>
            <a:endParaRPr lang="en-US" altLang="en-US" b="1" dirty="0">
              <a:solidFill>
                <a:srgbClr val="FF0000"/>
              </a:solidFill>
              <a:latin typeface="Lucida Sans Unicode" panose="020B0602030504020204" pitchFamily="34" charset="0"/>
            </a:endParaRPr>
          </a:p>
          <a:p>
            <a:pPr algn="ctr" defTabSz="914400">
              <a:tabLst>
                <a:tab pos="358775" algn="l"/>
                <a:tab pos="1127125" algn="l"/>
                <a:tab pos="2041525" algn="l"/>
              </a:tabLst>
            </a:pPr>
            <a:r>
              <a:rPr lang="en-US" altLang="en-US" b="1" dirty="0">
                <a:solidFill>
                  <a:srgbClr val="FF0000"/>
                </a:solidFill>
                <a:latin typeface="Lucida Sans Unicode" panose="020B0602030504020204" pitchFamily="34" charset="0"/>
              </a:rPr>
              <a:t>80-84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BB+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3,25</a:t>
            </a:r>
            <a:endParaRPr lang="en-US" altLang="en-US" b="1" dirty="0">
              <a:solidFill>
                <a:srgbClr val="FF0000"/>
              </a:solidFill>
              <a:latin typeface="Lucida Sans Unicode" panose="020B0602030504020204" pitchFamily="34" charset="0"/>
            </a:endParaRPr>
          </a:p>
          <a:p>
            <a:pPr algn="ctr" defTabSz="914400">
              <a:tabLst>
                <a:tab pos="358775" algn="l"/>
                <a:tab pos="1127125" algn="l"/>
                <a:tab pos="2041525" algn="l"/>
              </a:tabLst>
            </a:pPr>
            <a:r>
              <a:rPr lang="en-US" altLang="en-US" b="1" dirty="0">
                <a:solidFill>
                  <a:srgbClr val="FF0000"/>
                </a:solidFill>
                <a:latin typeface="Lucida Sans Unicode" panose="020B0602030504020204" pitchFamily="34" charset="0"/>
              </a:rPr>
              <a:t>75-79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BB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3,00</a:t>
            </a:r>
            <a:endParaRPr lang="en-US" altLang="en-US" b="1" dirty="0">
              <a:solidFill>
                <a:srgbClr val="FF0000"/>
              </a:solidFill>
              <a:latin typeface="Lucida Sans Unicode" panose="020B0602030504020204" pitchFamily="34" charset="0"/>
            </a:endParaRPr>
          </a:p>
          <a:p>
            <a:pPr algn="ctr" defTabSz="914400">
              <a:tabLst>
                <a:tab pos="358775" algn="l"/>
                <a:tab pos="1127125" algn="l"/>
                <a:tab pos="2041525" algn="l"/>
              </a:tabLst>
            </a:pPr>
            <a:r>
              <a:rPr lang="en-US" altLang="en-US" b="1" dirty="0">
                <a:solidFill>
                  <a:srgbClr val="FF0000"/>
                </a:solidFill>
                <a:latin typeface="Lucida Sans Unicode" panose="020B0602030504020204" pitchFamily="34" charset="0"/>
              </a:rPr>
              <a:t>70-74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CB+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2,75</a:t>
            </a:r>
            <a:endParaRPr lang="en-US" altLang="en-US" b="1" dirty="0">
              <a:solidFill>
                <a:srgbClr val="FF0000"/>
              </a:solidFill>
              <a:latin typeface="Lucida Sans Unicode" panose="020B0602030504020204" pitchFamily="34" charset="0"/>
            </a:endParaRPr>
          </a:p>
          <a:p>
            <a:pPr algn="ctr" defTabSz="914400">
              <a:tabLst>
                <a:tab pos="358775" algn="l"/>
                <a:tab pos="1127125" algn="l"/>
                <a:tab pos="2041525" algn="l"/>
              </a:tabLst>
            </a:pPr>
            <a:r>
              <a:rPr lang="en-US" altLang="en-US" b="1" dirty="0">
                <a:solidFill>
                  <a:srgbClr val="FF0000"/>
                </a:solidFill>
                <a:latin typeface="Lucida Sans Unicode" panose="020B0602030504020204" pitchFamily="34" charset="0"/>
              </a:rPr>
              <a:t>65-69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CB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2,50</a:t>
            </a:r>
            <a:endParaRPr lang="en-US" altLang="en-US" b="1" dirty="0">
              <a:solidFill>
                <a:srgbClr val="FF0000"/>
              </a:solidFill>
              <a:latin typeface="Lucida Sans Unicode" panose="020B0602030504020204" pitchFamily="34" charset="0"/>
            </a:endParaRPr>
          </a:p>
          <a:p>
            <a:pPr algn="ctr" defTabSz="914400">
              <a:tabLst>
                <a:tab pos="358775" algn="l"/>
                <a:tab pos="1127125" algn="l"/>
                <a:tab pos="2041525" algn="l"/>
              </a:tabLst>
            </a:pPr>
            <a:r>
              <a:rPr lang="en-US" altLang="en-US" b="1" dirty="0">
                <a:solidFill>
                  <a:srgbClr val="FF0000"/>
                </a:solidFill>
                <a:latin typeface="Lucida Sans Unicode" panose="020B0602030504020204" pitchFamily="34" charset="0"/>
              </a:rPr>
              <a:t>60-64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CC+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2,25</a:t>
            </a:r>
            <a:endParaRPr lang="en-US" altLang="en-US" b="1" dirty="0">
              <a:solidFill>
                <a:srgbClr val="FF0000"/>
              </a:solidFill>
              <a:latin typeface="Lucida Sans Unicode" panose="020B0602030504020204" pitchFamily="34" charset="0"/>
            </a:endParaRPr>
          </a:p>
          <a:p>
            <a:pPr algn="ctr" defTabSz="914400">
              <a:tabLst>
                <a:tab pos="358775" algn="l"/>
                <a:tab pos="1127125" algn="l"/>
                <a:tab pos="2041525" algn="l"/>
              </a:tabLst>
            </a:pPr>
            <a:r>
              <a:rPr lang="en-US" altLang="en-US" b="1" dirty="0">
                <a:solidFill>
                  <a:srgbClr val="FF0000"/>
                </a:solidFill>
                <a:latin typeface="Lucida Sans Unicode" panose="020B0602030504020204" pitchFamily="34" charset="0"/>
              </a:rPr>
              <a:t>55-59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CC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2,00</a:t>
            </a:r>
            <a:endParaRPr lang="en-US" altLang="en-US" b="1" dirty="0">
              <a:solidFill>
                <a:srgbClr val="FF0000"/>
              </a:solidFill>
              <a:latin typeface="Lucida Sans Unicode" panose="020B0602030504020204" pitchFamily="34" charset="0"/>
            </a:endParaRPr>
          </a:p>
          <a:p>
            <a:pPr algn="ctr" defTabSz="914400">
              <a:tabLst>
                <a:tab pos="358775" algn="l"/>
                <a:tab pos="1127125" algn="l"/>
                <a:tab pos="2041525" algn="l"/>
              </a:tabLst>
            </a:pPr>
            <a:r>
              <a:rPr lang="en-US" altLang="en-US" b="1" dirty="0">
                <a:solidFill>
                  <a:srgbClr val="FF0000"/>
                </a:solidFill>
                <a:latin typeface="Lucida Sans Unicode" panose="020B0602030504020204" pitchFamily="34" charset="0"/>
              </a:rPr>
              <a:t>50-54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DC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1,50</a:t>
            </a:r>
            <a:endParaRPr lang="en-US" altLang="en-US" b="1" dirty="0">
              <a:solidFill>
                <a:srgbClr val="FF0000"/>
              </a:solidFill>
              <a:latin typeface="Lucida Sans Unicode" panose="020B0602030504020204" pitchFamily="34" charset="0"/>
            </a:endParaRPr>
          </a:p>
          <a:p>
            <a:pPr algn="ctr" defTabSz="914400">
              <a:tabLst>
                <a:tab pos="358775" algn="l"/>
                <a:tab pos="1127125" algn="l"/>
                <a:tab pos="2041525" algn="l"/>
              </a:tabLst>
            </a:pPr>
            <a:r>
              <a:rPr lang="en-US" altLang="en-US" b="1" dirty="0">
                <a:solidFill>
                  <a:srgbClr val="FF0000"/>
                </a:solidFill>
                <a:latin typeface="Lucida Sans Unicode" panose="020B0602030504020204" pitchFamily="34" charset="0"/>
              </a:rPr>
              <a:t>45-49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DD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1,00</a:t>
            </a:r>
            <a:endParaRPr lang="en-US" altLang="en-US" b="1" dirty="0">
              <a:solidFill>
                <a:srgbClr val="FF0000"/>
              </a:solidFill>
              <a:latin typeface="Lucida Sans Unicode" panose="020B0602030504020204" pitchFamily="34" charset="0"/>
            </a:endParaRPr>
          </a:p>
          <a:p>
            <a:pPr algn="ctr" defTabSz="914400">
              <a:tabLst>
                <a:tab pos="358775" algn="l"/>
                <a:tab pos="1127125" algn="l"/>
                <a:tab pos="2041525" algn="l"/>
              </a:tabLst>
            </a:pPr>
            <a:r>
              <a:rPr lang="en-US" altLang="en-US" b="1" dirty="0">
                <a:solidFill>
                  <a:srgbClr val="FF0000"/>
                </a:solidFill>
                <a:latin typeface="Lucida Sans Unicode" panose="020B0602030504020204" pitchFamily="34" charset="0"/>
              </a:rPr>
              <a:t>40-44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FD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0,50</a:t>
            </a:r>
            <a:endParaRPr lang="en-US" altLang="en-US" b="1" dirty="0">
              <a:solidFill>
                <a:srgbClr val="FF0000"/>
              </a:solidFill>
              <a:latin typeface="Lucida Sans Unicode" panose="020B0602030504020204" pitchFamily="34" charset="0"/>
            </a:endParaRPr>
          </a:p>
          <a:p>
            <a:pPr algn="ctr" defTabSz="914400">
              <a:tabLst>
                <a:tab pos="358775" algn="l"/>
                <a:tab pos="1127125" algn="l"/>
                <a:tab pos="2041525" algn="l"/>
              </a:tabLst>
            </a:pPr>
            <a:r>
              <a:rPr lang="en-US" altLang="en-US" b="1" dirty="0">
                <a:solidFill>
                  <a:srgbClr val="FF0000"/>
                </a:solidFill>
                <a:latin typeface="Lucida Sans Unicode" panose="020B0602030504020204" pitchFamily="34" charset="0"/>
              </a:rPr>
              <a:t>&lt;40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FF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0,00</a:t>
            </a:r>
            <a:endParaRPr lang="en-US" altLang="en-US" b="1" dirty="0">
              <a:solidFill>
                <a:srgbClr val="FF0000"/>
              </a:solidFill>
              <a:latin typeface="Lucida Sans Unicode" panose="020B0602030504020204" pitchFamily="34" charset="0"/>
            </a:endParaRPr>
          </a:p>
          <a:p>
            <a:pPr algn="ctr" defTabSz="914400">
              <a:tabLst>
                <a:tab pos="358775" algn="l"/>
                <a:tab pos="1127125" algn="l"/>
                <a:tab pos="2041525" algn="l"/>
              </a:tabLst>
            </a:pPr>
            <a:r>
              <a:rPr lang="en-US" altLang="en-US" b="1" dirty="0">
                <a:solidFill>
                  <a:srgbClr val="FF0000"/>
                </a:solidFill>
                <a:latin typeface="Lucida Sans Unicode" panose="020B0602030504020204" pitchFamily="34" charset="0"/>
              </a:rPr>
              <a:t>Devamsız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NA 	</a:t>
            </a:r>
            <a:r>
              <a:rPr lang="tr-TR" altLang="en-US" b="1" dirty="0">
                <a:solidFill>
                  <a:srgbClr val="FF0000"/>
                </a:solidFill>
                <a:latin typeface="Lucida Sans Unicode" panose="020B0602030504020204" pitchFamily="34" charset="0"/>
              </a:rPr>
              <a:t>	</a:t>
            </a:r>
            <a:r>
              <a:rPr lang="en-US" altLang="en-US" b="1" dirty="0">
                <a:solidFill>
                  <a:srgbClr val="FF0000"/>
                </a:solidFill>
                <a:latin typeface="Lucida Sans Unicode" panose="020B0602030504020204" pitchFamily="34" charset="0"/>
              </a:rPr>
              <a:t>0,00</a:t>
            </a:r>
            <a:endParaRPr lang="tr-TR" altLang="en-US" sz="900" dirty="0">
              <a:latin typeface="Lucida Sans Unicode" panose="020B0602030504020204" pitchFamily="34" charset="0"/>
            </a:endParaRPr>
          </a:p>
          <a:p>
            <a:pPr algn="just" defTabSz="914400">
              <a:tabLst>
                <a:tab pos="358775" algn="l"/>
                <a:tab pos="1127125" algn="l"/>
                <a:tab pos="2041525" algn="l"/>
              </a:tabLst>
            </a:pPr>
            <a:endParaRPr lang="en-US" altLang="en-US" sz="800" dirty="0">
              <a:latin typeface="Lucida Sans Unicode" panose="020B0602030504020204" pitchFamily="34" charset="0"/>
            </a:endParaRPr>
          </a:p>
          <a:p>
            <a:pPr algn="just" defTabSz="914400">
              <a:tabLst>
                <a:tab pos="358775" algn="l"/>
                <a:tab pos="1127125" algn="l"/>
                <a:tab pos="2041525" algn="l"/>
              </a:tabLst>
            </a:pPr>
            <a:r>
              <a:rPr lang="en-US" altLang="en-US" sz="1400" dirty="0">
                <a:latin typeface="Lucida Sans Unicode" panose="020B0602030504020204" pitchFamily="34" charset="0"/>
              </a:rPr>
              <a:t>Not ortalamasına katılmayan ve yerel kredisi olmayan diğer derslerin harf notları şunlardır:</a:t>
            </a:r>
            <a:endParaRPr lang="en-US" altLang="en-US" sz="1400" dirty="0">
              <a:latin typeface="Lucida Sans Unicode" panose="020B0602030504020204" pitchFamily="34" charset="0"/>
            </a:endParaRPr>
          </a:p>
          <a:p>
            <a:pPr algn="just" defTabSz="914400">
              <a:tabLst>
                <a:tab pos="358775" algn="l"/>
                <a:tab pos="1127125" algn="l"/>
                <a:tab pos="2041525" algn="l"/>
              </a:tabLst>
            </a:pPr>
            <a:r>
              <a:rPr lang="en-US" altLang="en-US" sz="1400" dirty="0">
                <a:latin typeface="Lucida Sans Unicode" panose="020B0602030504020204" pitchFamily="34" charset="0"/>
              </a:rPr>
              <a:t>a) Başarılı (S), kredisi olmayan derslerden başarılı olan öğrencilere verilir.</a:t>
            </a:r>
            <a:endParaRPr lang="en-US" altLang="en-US" sz="1400" dirty="0">
              <a:latin typeface="Lucida Sans Unicode" panose="020B0602030504020204" pitchFamily="34" charset="0"/>
            </a:endParaRPr>
          </a:p>
          <a:p>
            <a:pPr algn="just" defTabSz="914400">
              <a:tabLst>
                <a:tab pos="358775" algn="l"/>
                <a:tab pos="1127125" algn="l"/>
                <a:tab pos="2041525" algn="l"/>
              </a:tabLst>
            </a:pPr>
            <a:r>
              <a:rPr lang="en-US" altLang="en-US" sz="1400" dirty="0">
                <a:latin typeface="Lucida Sans Unicode" panose="020B0602030504020204" pitchFamily="34" charset="0"/>
              </a:rPr>
              <a:t>b) Başarısız (U), kredisi olmayan derslerden başarısız olan öğrencilere verilir. </a:t>
            </a:r>
            <a:endParaRPr lang="en-US" altLang="en-US" sz="1400" dirty="0">
              <a:latin typeface="Lucida Sans Unicode" panose="020B0602030504020204" pitchFamily="34" charset="0"/>
            </a:endParaRPr>
          </a:p>
          <a:p>
            <a:pPr algn="just" defTabSz="914400">
              <a:tabLst>
                <a:tab pos="358775" algn="l"/>
                <a:tab pos="1127125" algn="l"/>
                <a:tab pos="2041525" algn="l"/>
              </a:tabLst>
            </a:pPr>
            <a:r>
              <a:rPr lang="tr-TR" altLang="en-US" sz="1400" dirty="0">
                <a:latin typeface="Lucida Sans Unicode" panose="020B0602030504020204" pitchFamily="34" charset="0"/>
              </a:rPr>
              <a:t>c) (I) Tamamlanmamış derslere ait ders notudur.</a:t>
            </a:r>
            <a:endParaRPr lang="en-US" altLang="en-US" sz="1400" dirty="0">
              <a:latin typeface="Lucida Sans Unicode" panose="020B0602030504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1"/>
          <p:cNvSpPr/>
          <p:nvPr/>
        </p:nvSpPr>
        <p:spPr>
          <a:xfrm>
            <a:off x="684213" y="260350"/>
            <a:ext cx="7991475" cy="6370638"/>
          </a:xfrm>
          <a:prstGeom prst="rect">
            <a:avLst/>
          </a:prstGeom>
          <a:noFill/>
          <a:ln w="9525">
            <a:noFill/>
          </a:ln>
        </p:spPr>
        <p:txBody>
          <a:bodyPr>
            <a:spAutoFit/>
          </a:bodyPr>
          <a:p>
            <a:pPr algn="ctr" eaLnBrk="1" hangingPunct="1"/>
            <a:r>
              <a:rPr lang="tr-TR" altLang="en-US" sz="2400" b="1" dirty="0">
                <a:latin typeface="Lucida Sans Unicode" panose="020B0602030504020204" pitchFamily="34" charset="0"/>
              </a:rPr>
              <a:t>Dönem ve genel not ortalaması hesaplaması</a:t>
            </a:r>
            <a:endParaRPr lang="tr-TR" altLang="en-US" sz="2400" b="1" dirty="0">
              <a:latin typeface="Lucida Sans Unicode" panose="020B0602030504020204" pitchFamily="34" charset="0"/>
            </a:endParaRPr>
          </a:p>
          <a:p>
            <a:pPr algn="ctr" eaLnBrk="1" hangingPunct="1"/>
            <a:endParaRPr lang="tr-TR" altLang="en-US" sz="2400" b="1" dirty="0">
              <a:latin typeface="Lucida Sans Unicode" panose="020B0602030504020204" pitchFamily="34" charset="0"/>
            </a:endParaRPr>
          </a:p>
          <a:p>
            <a:pPr algn="ctr" eaLnBrk="1" hangingPunct="1"/>
            <a:r>
              <a:rPr lang="tr-TR" altLang="en-US" b="1" dirty="0">
                <a:latin typeface="Lucida Sans Unicode" panose="020B0602030504020204" pitchFamily="34" charset="0"/>
              </a:rPr>
              <a:t>GAZİANTEP ÜNİVERSİTESİ ÖNLİSANS VE LİSANS EĞİTİM-ÖĞRETİM YÖNETMELİĞİ MADDE 33 </a:t>
            </a:r>
            <a:endParaRPr lang="tr-TR" altLang="en-US" b="1" dirty="0">
              <a:latin typeface="Lucida Sans Unicode" panose="020B0602030504020204" pitchFamily="34" charset="0"/>
            </a:endParaRPr>
          </a:p>
          <a:p>
            <a:pPr algn="ctr" eaLnBrk="1" hangingPunct="1"/>
            <a:r>
              <a:rPr lang="tr-TR" altLang="en-US" dirty="0">
                <a:latin typeface="Lucida Sans Unicode" panose="020B0602030504020204" pitchFamily="34" charset="0"/>
              </a:rPr>
              <a:t> </a:t>
            </a:r>
            <a:endParaRPr lang="tr-TR" altLang="en-US" dirty="0">
              <a:latin typeface="Lucida Sans Unicode" panose="020B0602030504020204" pitchFamily="34" charset="0"/>
            </a:endParaRPr>
          </a:p>
          <a:p>
            <a:pPr eaLnBrk="1" hangingPunct="1"/>
            <a:r>
              <a:rPr lang="tr-TR" altLang="en-US" dirty="0">
                <a:latin typeface="Lucida Sans Unicode" panose="020B0602030504020204" pitchFamily="34" charset="0"/>
              </a:rPr>
              <a:t>(3) Bir öğrencinin bir dersten aldığı toplam kredi, o dersin kredi (yerel veya AKTS) değeri ile yarıyıl sonu harf notu katsayısı çarpılarak elde edilir.</a:t>
            </a:r>
            <a:endParaRPr lang="tr-TR" altLang="en-US" dirty="0">
              <a:latin typeface="Lucida Sans Unicode" panose="020B0602030504020204" pitchFamily="34" charset="0"/>
            </a:endParaRPr>
          </a:p>
          <a:p>
            <a:pPr eaLnBrk="1" hangingPunct="1"/>
            <a:endParaRPr lang="tr-TR" altLang="en-US" dirty="0">
              <a:latin typeface="Lucida Sans Unicode" panose="020B0602030504020204" pitchFamily="34" charset="0"/>
            </a:endParaRPr>
          </a:p>
          <a:p>
            <a:pPr eaLnBrk="1" hangingPunct="1"/>
            <a:r>
              <a:rPr lang="tr-TR" altLang="en-US" dirty="0">
                <a:latin typeface="Lucida Sans Unicode" panose="020B0602030504020204" pitchFamily="34" charset="0"/>
              </a:rPr>
              <a:t>(4) S, U ve EX harf notları alınmış dersler dönem ve genel not ortalamasına katılmaz.</a:t>
            </a:r>
            <a:endParaRPr lang="tr-TR" altLang="en-US" dirty="0">
              <a:latin typeface="Lucida Sans Unicode" panose="020B0602030504020204" pitchFamily="34" charset="0"/>
            </a:endParaRPr>
          </a:p>
          <a:p>
            <a:pPr eaLnBrk="1" hangingPunct="1"/>
            <a:endParaRPr lang="tr-TR" altLang="en-US" dirty="0">
              <a:latin typeface="Lucida Sans Unicode" panose="020B0602030504020204" pitchFamily="34" charset="0"/>
            </a:endParaRPr>
          </a:p>
          <a:p>
            <a:pPr eaLnBrk="1" hangingPunct="1"/>
            <a:r>
              <a:rPr lang="tr-TR" altLang="en-US" dirty="0">
                <a:latin typeface="Lucida Sans Unicode" panose="020B0602030504020204" pitchFamily="34" charset="0"/>
              </a:rPr>
              <a:t>(5) Bir öğrencinin dönem not ortalaması o dönemde aldığı not ortalamasına katılan tüm derslerden topladığı kredi tutarının aynı derslerin kredi değeri toplamına bölünmesi ile hesaplanır ve virgülden sonra iki hane olarak gösterilir.</a:t>
            </a:r>
            <a:endParaRPr lang="tr-TR" altLang="en-US" dirty="0">
              <a:latin typeface="Lucida Sans Unicode" panose="020B0602030504020204" pitchFamily="34" charset="0"/>
            </a:endParaRPr>
          </a:p>
          <a:p>
            <a:pPr eaLnBrk="1" hangingPunct="1"/>
            <a:endParaRPr lang="tr-TR" altLang="en-US" dirty="0">
              <a:latin typeface="Lucida Sans Unicode" panose="020B0602030504020204" pitchFamily="34" charset="0"/>
            </a:endParaRPr>
          </a:p>
          <a:p>
            <a:pPr eaLnBrk="1" hangingPunct="1"/>
            <a:r>
              <a:rPr lang="tr-TR" altLang="en-US" dirty="0">
                <a:latin typeface="Lucida Sans Unicode" panose="020B0602030504020204" pitchFamily="34" charset="0"/>
              </a:rPr>
              <a:t>(6) Genel not ortalaması, öğrencinin almış olduğu ve not ortalamasına katılan tüm derslerden aldığı toplam kredinin o derslerin kredi toplamına bölümü ile hesaplanır. Genel not ortalamasına, tekrar edilen derslerden alınan en son not katılır.</a:t>
            </a:r>
            <a:endParaRPr lang="tr-TR" altLang="en-US" dirty="0">
              <a:latin typeface="Lucida Sans Unicode" panose="020B0602030504020204" pitchFamily="34" charset="0"/>
            </a:endParaRPr>
          </a:p>
          <a:p>
            <a:pPr eaLnBrk="1" hangingPunct="1"/>
            <a:endParaRPr lang="tr-TR" altLang="en-US" dirty="0">
              <a:latin typeface="Lucida Sans Unicode" panose="020B06020305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Box 1"/>
          <p:cNvSpPr txBox="1"/>
          <p:nvPr/>
        </p:nvSpPr>
        <p:spPr>
          <a:xfrm>
            <a:off x="385763" y="333375"/>
            <a:ext cx="8280400" cy="4338638"/>
          </a:xfrm>
          <a:prstGeom prst="rect">
            <a:avLst/>
          </a:prstGeom>
          <a:noFill/>
          <a:ln w="9525">
            <a:noFill/>
          </a:ln>
        </p:spPr>
        <p:txBody>
          <a:bodyPr>
            <a:spAutoFit/>
          </a:bodyPr>
          <a:p>
            <a:pPr algn="just" eaLnBrk="1" hangingPunct="1">
              <a:lnSpc>
                <a:spcPct val="150000"/>
              </a:lnSpc>
            </a:pPr>
            <a:r>
              <a:rPr lang="tr-TR" altLang="en-US" sz="2400" b="1" dirty="0">
                <a:latin typeface="Lucida Sans Unicode" panose="020B0602030504020204" pitchFamily="34" charset="0"/>
              </a:rPr>
              <a:t>Örnek olarak:</a:t>
            </a:r>
            <a:endParaRPr lang="tr-TR" altLang="en-US" sz="2400" b="1" dirty="0">
              <a:latin typeface="Lucida Sans Unicode" panose="020B0602030504020204" pitchFamily="34" charset="0"/>
            </a:endParaRPr>
          </a:p>
          <a:p>
            <a:pPr algn="just" eaLnBrk="1" hangingPunct="1">
              <a:lnSpc>
                <a:spcPct val="150000"/>
              </a:lnSpc>
            </a:pPr>
            <a:r>
              <a:rPr lang="tr-TR" altLang="en-US" sz="2000" dirty="0">
                <a:latin typeface="Lucida Sans Unicode" panose="020B0602030504020204" pitchFamily="34" charset="0"/>
              </a:rPr>
              <a:t>Dört kredilik bir dersten AA ile geçtiyseniz (4.0 GPA x 4 kredi saat) bu 16 puana eşit olmaktadır. Üç kredilik dersten BA ile geçtiyseniz (3.5 GPA x 3 kredilik saat) 10.5 puana eşittir. Aldığınız her bir ders için hesapladığınız puan toplamını, ağırlıklı not ortalamanızı (GPA) hesaplamak için kredi saatinize bölün.</a:t>
            </a:r>
            <a:endParaRPr lang="tr-TR" altLang="en-US" sz="2000" dirty="0">
              <a:latin typeface="Lucida Sans Unicode" panose="020B0602030504020204" pitchFamily="34" charset="0"/>
            </a:endParaRPr>
          </a:p>
          <a:p>
            <a:pPr algn="just" eaLnBrk="1" hangingPunct="1">
              <a:lnSpc>
                <a:spcPct val="150000"/>
              </a:lnSpc>
            </a:pPr>
            <a:endParaRPr lang="tr-TR" altLang="en-US" sz="2000" dirty="0">
              <a:latin typeface="Lucida Sans Unicode" panose="020B0602030504020204" pitchFamily="34" charset="0"/>
            </a:endParaRPr>
          </a:p>
          <a:p>
            <a:pPr algn="just" eaLnBrk="1" hangingPunct="1">
              <a:lnSpc>
                <a:spcPct val="150000"/>
              </a:lnSpc>
            </a:pPr>
            <a:r>
              <a:rPr lang="tr-TR" altLang="en-US" sz="2000" dirty="0">
                <a:latin typeface="Lucida Sans Unicode" panose="020B0602030504020204" pitchFamily="34" charset="0"/>
              </a:rPr>
              <a:t>Yani, bir öğrenci 15 kredilik ders ile 57 puan toplamış ise 57 puan / 15 kredi saati = 3.8 not ortalamasına sahip olacaktır.</a:t>
            </a:r>
            <a:endParaRPr lang="tr-TR" altLang="en-US" sz="2000" dirty="0">
              <a:latin typeface="Lucida Sans Unicode" panose="020B0602030504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Box 1"/>
          <p:cNvSpPr txBox="1"/>
          <p:nvPr/>
        </p:nvSpPr>
        <p:spPr>
          <a:xfrm>
            <a:off x="468313" y="404813"/>
            <a:ext cx="8280400" cy="2589212"/>
          </a:xfrm>
          <a:prstGeom prst="rect">
            <a:avLst/>
          </a:prstGeom>
          <a:noFill/>
          <a:ln w="9525">
            <a:noFill/>
          </a:ln>
        </p:spPr>
        <p:txBody>
          <a:bodyPr>
            <a:spAutoFit/>
          </a:bodyPr>
          <a:p>
            <a:pPr algn="just" eaLnBrk="1" hangingPunct="1">
              <a:lnSpc>
                <a:spcPct val="150000"/>
              </a:lnSpc>
            </a:pPr>
            <a:endParaRPr lang="en-US" altLang="en-US" sz="2200" dirty="0">
              <a:latin typeface="Lucida Sans Unicode" panose="020B0602030504020204" pitchFamily="34" charset="0"/>
            </a:endParaRPr>
          </a:p>
          <a:p>
            <a:pPr algn="just" eaLnBrk="1" hangingPunct="1">
              <a:lnSpc>
                <a:spcPct val="150000"/>
              </a:lnSpc>
            </a:pPr>
            <a:r>
              <a:rPr lang="tr-TR" altLang="en-US" sz="2200" dirty="0">
                <a:latin typeface="Lucida Sans Unicode" panose="020B0602030504020204" pitchFamily="34" charset="0"/>
              </a:rPr>
              <a:t>Ders / sınıf programınızı Üniversite web sayfasındaki «Öğrenci E-kayıt» linkine tıklayarak ulaşabileceğiniz Proliz sisteminde</a:t>
            </a:r>
            <a:r>
              <a:rPr lang="en-US" altLang="en-US" sz="2200" dirty="0">
                <a:latin typeface="Lucida Sans Unicode" panose="020B0602030504020204" pitchFamily="34" charset="0"/>
              </a:rPr>
              <a:t> ve bölüm web sayfamızda</a:t>
            </a:r>
            <a:r>
              <a:rPr lang="tr-TR" altLang="en-US" sz="2200" dirty="0">
                <a:latin typeface="Lucida Sans Unicode" panose="020B0602030504020204" pitchFamily="34" charset="0"/>
              </a:rPr>
              <a:t> bulabilirsiniz.</a:t>
            </a:r>
            <a:endParaRPr lang="tr-TR" altLang="en-US" sz="2200" dirty="0">
              <a:latin typeface="Lucida Sans Unicode" panose="020B0602030504020204" pitchFamily="34" charset="0"/>
            </a:endParaRPr>
          </a:p>
          <a:p>
            <a:pPr algn="just" eaLnBrk="1" hangingPunct="1">
              <a:lnSpc>
                <a:spcPct val="150000"/>
              </a:lnSpc>
            </a:pPr>
            <a:endParaRPr lang="tr-TR" altLang="en-US" sz="2200" dirty="0">
              <a:latin typeface="Lucida Sans Unicode" panose="020B06020305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Box 1"/>
          <p:cNvSpPr txBox="1"/>
          <p:nvPr/>
        </p:nvSpPr>
        <p:spPr>
          <a:xfrm>
            <a:off x="723900" y="260350"/>
            <a:ext cx="7777163" cy="1292225"/>
          </a:xfrm>
          <a:prstGeom prst="rect">
            <a:avLst/>
          </a:prstGeom>
          <a:noFill/>
          <a:ln w="9525">
            <a:noFill/>
          </a:ln>
        </p:spPr>
        <p:txBody>
          <a:bodyPr>
            <a:spAutoFit/>
          </a:bodyPr>
          <a:p>
            <a:pPr algn="ctr" eaLnBrk="1" hangingPunct="1"/>
            <a:r>
              <a:rPr lang="tr-TR" altLang="en-US" sz="2000" b="1" dirty="0">
                <a:latin typeface="Lucida Sans Unicode" panose="020B0602030504020204" pitchFamily="34" charset="0"/>
              </a:rPr>
              <a:t>Bölümümüzle ve öğrencilerimizle ilgili tüm duyurular üniversitemiz internet sayfasından ulaşabileceğiniz bölüm sayfamızda yapılmaktadır.</a:t>
            </a:r>
            <a:endParaRPr lang="tr-TR" altLang="en-US" sz="2000" b="1" dirty="0">
              <a:latin typeface="Lucida Sans Unicode" panose="020B0602030504020204" pitchFamily="34" charset="0"/>
            </a:endParaRPr>
          </a:p>
          <a:p>
            <a:pPr algn="ctr" eaLnBrk="1" hangingPunct="1"/>
            <a:r>
              <a:rPr lang="tr-TR" altLang="en-US" dirty="0">
                <a:latin typeface="Lucida Sans Unicode" panose="020B0602030504020204" pitchFamily="34" charset="0"/>
              </a:rPr>
              <a:t>	</a:t>
            </a:r>
            <a:endParaRPr lang="tr-TR" altLang="en-US" sz="1600" b="1" dirty="0">
              <a:latin typeface="Lucida Sans Unicode" panose="020B0602030504020204" pitchFamily="34" charset="0"/>
            </a:endParaRPr>
          </a:p>
        </p:txBody>
      </p:sp>
      <p:pic>
        <p:nvPicPr>
          <p:cNvPr id="34819" name="Picture 7"/>
          <p:cNvPicPr>
            <a:picLocks noChangeAspect="1"/>
          </p:cNvPicPr>
          <p:nvPr/>
        </p:nvPicPr>
        <p:blipFill>
          <a:blip r:embed="rId1"/>
          <a:stretch>
            <a:fillRect/>
          </a:stretch>
        </p:blipFill>
        <p:spPr>
          <a:xfrm>
            <a:off x="695325" y="1268413"/>
            <a:ext cx="8389938" cy="4440237"/>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Box 1"/>
          <p:cNvSpPr txBox="1"/>
          <p:nvPr/>
        </p:nvSpPr>
        <p:spPr>
          <a:xfrm>
            <a:off x="323850" y="260350"/>
            <a:ext cx="8351838" cy="6016625"/>
          </a:xfrm>
          <a:prstGeom prst="rect">
            <a:avLst/>
          </a:prstGeom>
          <a:noFill/>
          <a:ln w="9525">
            <a:noFill/>
          </a:ln>
        </p:spPr>
        <p:txBody>
          <a:bodyPr>
            <a:spAutoFit/>
          </a:bodyPr>
          <a:p>
            <a:pPr algn="ctr" eaLnBrk="1" hangingPunct="1">
              <a:lnSpc>
                <a:spcPct val="150000"/>
              </a:lnSpc>
            </a:pPr>
            <a:endParaRPr lang="tr-TR" altLang="en-US" sz="2200" b="1" dirty="0">
              <a:latin typeface="Lucida Sans Unicode" panose="020B0602030504020204" pitchFamily="34" charset="0"/>
            </a:endParaRPr>
          </a:p>
          <a:p>
            <a:pPr algn="ctr" eaLnBrk="1" hangingPunct="1">
              <a:lnSpc>
                <a:spcPct val="150000"/>
              </a:lnSpc>
            </a:pPr>
            <a:r>
              <a:rPr lang="tr-TR" altLang="en-US" sz="2200" b="1" dirty="0">
                <a:latin typeface="Lucida Sans Unicode" panose="020B0602030504020204" pitchFamily="34" charset="0"/>
              </a:rPr>
              <a:t>İNGİLİZ DİLİ VE EDEBİYATI BÖLÜMÜ</a:t>
            </a:r>
            <a:endParaRPr lang="tr-TR" altLang="en-US" sz="2200" b="1" dirty="0">
              <a:latin typeface="Lucida Sans Unicode" panose="020B0602030504020204" pitchFamily="34" charset="0"/>
            </a:endParaRPr>
          </a:p>
          <a:p>
            <a:pPr algn="ctr" eaLnBrk="1" hangingPunct="1">
              <a:lnSpc>
                <a:spcPct val="150000"/>
              </a:lnSpc>
            </a:pPr>
            <a:r>
              <a:rPr lang="en-US" altLang="en-US" sz="2200" b="1" dirty="0">
                <a:latin typeface="Lucida Sans Unicode" panose="020B0602030504020204" pitchFamily="34" charset="0"/>
              </a:rPr>
              <a:t>YAZ OKULU </a:t>
            </a:r>
            <a:r>
              <a:rPr lang="tr-TR" altLang="en-US" sz="2200" b="1" dirty="0">
                <a:latin typeface="Lucida Sans Unicode" panose="020B0602030504020204" pitchFamily="34" charset="0"/>
              </a:rPr>
              <a:t>PRENSİP KARARLARI</a:t>
            </a:r>
            <a:endParaRPr lang="tr-TR" altLang="en-US" sz="2200" b="1" dirty="0">
              <a:latin typeface="Lucida Sans Unicode" panose="020B0602030504020204" pitchFamily="34" charset="0"/>
            </a:endParaRPr>
          </a:p>
          <a:p>
            <a:pPr algn="just" eaLnBrk="1" hangingPunct="1"/>
            <a:r>
              <a:rPr lang="tr-TR" altLang="en-US" sz="2000" u="sng" dirty="0">
                <a:latin typeface="Lucida Sans Unicode" panose="020B0602030504020204" pitchFamily="34" charset="0"/>
              </a:rPr>
              <a:t>Bölüm işleyişinin aksamaması, bölüm kriterleri doğrultusunda öğrenci veriminin yükseltilmesi, öğrencinin bölüm aidiyet hissinin güçlendirilmesi ve akademik başarı oranının artırılması gerekçesiyle İngiliz Dili ve Edebiyatı Bölüm kurulu aşağıdaki prensip kararları almıştır.</a:t>
            </a:r>
            <a:endParaRPr lang="en-GB" altLang="en-US" sz="2000" u="sng" dirty="0">
              <a:latin typeface="Lucida Sans Unicode" panose="020B0602030504020204" pitchFamily="34" charset="0"/>
            </a:endParaRPr>
          </a:p>
          <a:p>
            <a:pPr algn="ctr" eaLnBrk="1" hangingPunct="1">
              <a:lnSpc>
                <a:spcPct val="150000"/>
              </a:lnSpc>
            </a:pPr>
            <a:endParaRPr lang="tr-TR" altLang="en-US" sz="2200" b="1" dirty="0">
              <a:latin typeface="Lucida Sans Unicode" panose="020B0602030504020204" pitchFamily="34" charset="0"/>
            </a:endParaRPr>
          </a:p>
          <a:p>
            <a:pPr algn="ctr" eaLnBrk="1" hangingPunct="1">
              <a:lnSpc>
                <a:spcPct val="150000"/>
              </a:lnSpc>
            </a:pPr>
            <a:r>
              <a:rPr lang="tr-TR" altLang="en-US" sz="2000" b="1" dirty="0">
                <a:latin typeface="Lucida Sans Unicode" panose="020B0602030504020204" pitchFamily="34" charset="0"/>
              </a:rPr>
              <a:t>YAZ OKULU </a:t>
            </a:r>
            <a:r>
              <a:rPr lang="en-US" altLang="en-US" sz="2000" b="1" dirty="0">
                <a:latin typeface="Lucida Sans Unicode" panose="020B0602030504020204" pitchFamily="34" charset="0"/>
              </a:rPr>
              <a:t>İLE İLGİLİ </a:t>
            </a:r>
            <a:r>
              <a:rPr lang="tr-TR" altLang="en-US" sz="2000" b="1" dirty="0">
                <a:latin typeface="Lucida Sans Unicode" panose="020B0602030504020204" pitchFamily="34" charset="0"/>
              </a:rPr>
              <a:t>PRENSİP KARARLARI:</a:t>
            </a:r>
            <a:endParaRPr lang="tr-TR" altLang="en-US" sz="2000" b="1" dirty="0">
              <a:latin typeface="Lucida Sans Unicode" panose="020B0602030504020204" pitchFamily="34" charset="0"/>
            </a:endParaRPr>
          </a:p>
          <a:p>
            <a:pPr algn="just" eaLnBrk="1" hangingPunct="1">
              <a:lnSpc>
                <a:spcPct val="150000"/>
              </a:lnSpc>
            </a:pPr>
            <a:r>
              <a:rPr lang="tr-TR" altLang="en-US" sz="2000" b="1" dirty="0">
                <a:latin typeface="Lucida Sans Unicode" panose="020B0602030504020204" pitchFamily="34" charset="0"/>
              </a:rPr>
              <a:t>1- </a:t>
            </a:r>
            <a:r>
              <a:rPr lang="tr-TR" altLang="en-US" sz="2000" dirty="0">
                <a:latin typeface="Lucida Sans Unicode" panose="020B0602030504020204" pitchFamily="34" charset="0"/>
              </a:rPr>
              <a:t>İngiliz Dili ve Edebiyatı, Amerikan Kültürü ve Edebiyatı bölümlerinin dışındaki bölümlerden alınan yaz okulu dersleri seçmeli/zorunlu derslere denk sayılmayacaktır.</a:t>
            </a:r>
            <a:endParaRPr lang="tr-TR" altLang="en-US" sz="2000" dirty="0">
              <a:latin typeface="Lucida Sans Unicode" panose="020B0602030504020204" pitchFamily="34" charset="0"/>
            </a:endParaRPr>
          </a:p>
          <a:p>
            <a:pPr algn="ctr" eaLnBrk="1" hangingPunct="1">
              <a:lnSpc>
                <a:spcPct val="150000"/>
              </a:lnSpc>
            </a:pPr>
            <a:endParaRPr lang="tr-TR" altLang="en-US" sz="2200" b="1" dirty="0">
              <a:latin typeface="Lucida Sans Unicode" panose="020B06020305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1"/>
          <p:cNvSpPr/>
          <p:nvPr/>
        </p:nvSpPr>
        <p:spPr>
          <a:xfrm>
            <a:off x="684213" y="836613"/>
            <a:ext cx="7775575" cy="7202487"/>
          </a:xfrm>
          <a:prstGeom prst="rect">
            <a:avLst/>
          </a:prstGeom>
          <a:noFill/>
          <a:ln w="9525">
            <a:noFill/>
          </a:ln>
        </p:spPr>
        <p:txBody>
          <a:bodyPr>
            <a:spAutoFit/>
          </a:bodyPr>
          <a:p>
            <a:pPr algn="just">
              <a:lnSpc>
                <a:spcPct val="150000"/>
              </a:lnSpc>
            </a:pPr>
            <a:r>
              <a:rPr lang="en-GB" altLang="en-US" sz="2000" b="1" dirty="0">
                <a:latin typeface="Lucida Sans Unicode" panose="020B0602030504020204" pitchFamily="34" charset="0"/>
              </a:rPr>
              <a:t>2-</a:t>
            </a:r>
            <a:r>
              <a:rPr lang="en-GB" altLang="en-US" sz="2000" dirty="0">
                <a:latin typeface="Lucida Sans Unicode" panose="020B0602030504020204" pitchFamily="34" charset="0"/>
              </a:rPr>
              <a:t> Yaz okulu alınan (taban puanı bölümümüze denk veya daha yüksek olan) bölümlerden alınan derslerin kredileri bölümümüz kredisiyle aynı olmak zorundadır. (Buradaki ders 3 krediyle oradan alınan da en az 3 kredi, AKTS 5 ise oradaki karşılığı da en az 5 olacaktır)</a:t>
            </a:r>
            <a:r>
              <a:rPr lang="tr-TR" altLang="en-US" sz="2000" dirty="0">
                <a:latin typeface="Lucida Sans Unicode" panose="020B0602030504020204" pitchFamily="34" charset="0"/>
              </a:rPr>
              <a:t>.</a:t>
            </a:r>
            <a:r>
              <a:rPr lang="en-GB" altLang="en-US" sz="2000" dirty="0">
                <a:latin typeface="Lucida Sans Unicode" panose="020B0602030504020204" pitchFamily="34" charset="0"/>
              </a:rPr>
              <a:t> </a:t>
            </a:r>
            <a:endParaRPr lang="tr-TR" altLang="en-US" sz="2000" dirty="0">
              <a:latin typeface="Lucida Sans Unicode" panose="020B0602030504020204" pitchFamily="34" charset="0"/>
            </a:endParaRPr>
          </a:p>
          <a:p>
            <a:pPr algn="just">
              <a:lnSpc>
                <a:spcPct val="150000"/>
              </a:lnSpc>
            </a:pPr>
            <a:endParaRPr lang="tr-TR" altLang="en-US" dirty="0">
              <a:latin typeface="Lucida Sans Unicode" panose="020B0602030504020204" pitchFamily="34" charset="0"/>
            </a:endParaRPr>
          </a:p>
          <a:p>
            <a:pPr algn="just">
              <a:lnSpc>
                <a:spcPct val="150000"/>
              </a:lnSpc>
            </a:pPr>
            <a:r>
              <a:rPr lang="tr-TR" altLang="en-US" sz="2000" b="1" dirty="0">
                <a:latin typeface="Lucida Sans Unicode" panose="020B0602030504020204" pitchFamily="34" charset="0"/>
              </a:rPr>
              <a:t>3-</a:t>
            </a:r>
            <a:r>
              <a:rPr lang="tr-TR" altLang="en-US" sz="2000" dirty="0">
                <a:latin typeface="Lucida Sans Unicode" panose="020B0602030504020204" pitchFamily="34" charset="0"/>
              </a:rPr>
              <a:t> Yaz okulu alınan birimdeki ders kredilerinde birleştirme yapılmayacaktır. Örneğin, 2 kredilik ve 4 kredilik iki ders buradaki 3’er kredilik iki derse karşılık sayılmayacaktır. Aynı durum 2+2+2 kredilik 3 ders alınıp buradaki 3 kredilik iki ders için de kabul edilmeyecektir.</a:t>
            </a:r>
            <a:endParaRPr lang="tr-TR" altLang="en-US" sz="2000" dirty="0">
              <a:latin typeface="Lucida Sans Unicode" panose="020B0602030504020204" pitchFamily="34" charset="0"/>
            </a:endParaRPr>
          </a:p>
          <a:p>
            <a:pPr algn="just">
              <a:lnSpc>
                <a:spcPct val="150000"/>
              </a:lnSpc>
            </a:pPr>
            <a:endParaRPr lang="tr-TR" altLang="en-US" dirty="0">
              <a:latin typeface="Lucida Sans Unicode" panose="020B0602030504020204" pitchFamily="34" charset="0"/>
            </a:endParaRPr>
          </a:p>
          <a:p>
            <a:pPr algn="just">
              <a:lnSpc>
                <a:spcPct val="150000"/>
              </a:lnSpc>
            </a:pPr>
            <a:endParaRPr lang="tr-TR" altLang="en-US" dirty="0">
              <a:latin typeface="Lucida Sans Unicode" panose="020B0602030504020204" pitchFamily="34" charset="0"/>
            </a:endParaRPr>
          </a:p>
          <a:p>
            <a:pPr algn="just">
              <a:lnSpc>
                <a:spcPct val="150000"/>
              </a:lnSpc>
            </a:pPr>
            <a:endParaRPr lang="tr-TR" altLang="en-US" dirty="0">
              <a:latin typeface="Lucida Sans Unicode" panose="020B0602030504020204" pitchFamily="34" charset="0"/>
            </a:endParaRPr>
          </a:p>
          <a:p>
            <a:pPr algn="just">
              <a:lnSpc>
                <a:spcPct val="150000"/>
              </a:lnSpc>
            </a:pPr>
            <a:endParaRPr lang="tr-TR" altLang="en-US" dirty="0">
              <a:latin typeface="Lucida Sans Unicode" panose="020B0602030504020204" pitchFamily="34" charset="0"/>
            </a:endParaRPr>
          </a:p>
          <a:p>
            <a:pPr algn="just">
              <a:lnSpc>
                <a:spcPct val="150000"/>
              </a:lnSpc>
            </a:pPr>
            <a:endParaRPr lang="en-GB" altLang="en-US" dirty="0">
              <a:latin typeface="Lucida Sans Unicode" panose="020B0602030504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1"/>
          <p:cNvSpPr/>
          <p:nvPr/>
        </p:nvSpPr>
        <p:spPr>
          <a:xfrm>
            <a:off x="684213" y="836613"/>
            <a:ext cx="7775575" cy="7248525"/>
          </a:xfrm>
          <a:prstGeom prst="rect">
            <a:avLst/>
          </a:prstGeom>
          <a:noFill/>
          <a:ln w="9525">
            <a:noFill/>
          </a:ln>
        </p:spPr>
        <p:txBody>
          <a:bodyPr>
            <a:spAutoFit/>
          </a:bodyPr>
          <a:p>
            <a:pPr algn="just">
              <a:lnSpc>
                <a:spcPct val="150000"/>
              </a:lnSpc>
            </a:pPr>
            <a:endParaRPr lang="tr-TR" altLang="en-US" sz="2000" dirty="0">
              <a:latin typeface="Lucida Sans Unicode" panose="020B0602030504020204" pitchFamily="34" charset="0"/>
            </a:endParaRPr>
          </a:p>
          <a:p>
            <a:pPr algn="just">
              <a:lnSpc>
                <a:spcPct val="150000"/>
              </a:lnSpc>
            </a:pPr>
            <a:r>
              <a:rPr lang="tr-TR" altLang="en-US" sz="2000" b="1" dirty="0">
                <a:latin typeface="Lucida Sans Unicode" panose="020B0602030504020204" pitchFamily="34" charset="0"/>
              </a:rPr>
              <a:t>4-</a:t>
            </a:r>
            <a:r>
              <a:rPr lang="tr-TR" altLang="en-US" sz="2000" dirty="0">
                <a:latin typeface="Lucida Sans Unicode" panose="020B0602030504020204" pitchFamily="34" charset="0"/>
              </a:rPr>
              <a:t> Yaz okulu alınan birimdeki dersler buradaki sınıf karşılıklarına denk olmak zorundadır. (Örneğin: 3. sınıf dersi için alınan yaz okulu dersi, yaz okulu açan birimde de 3. sınıf dersi olmak zorundadır.) </a:t>
            </a:r>
            <a:endParaRPr lang="tr-TR" altLang="en-US" sz="2000" dirty="0">
              <a:latin typeface="Lucida Sans Unicode" panose="020B0602030504020204" pitchFamily="34" charset="0"/>
            </a:endParaRPr>
          </a:p>
          <a:p>
            <a:pPr algn="just">
              <a:lnSpc>
                <a:spcPct val="150000"/>
              </a:lnSpc>
            </a:pPr>
            <a:endParaRPr lang="en-GB" altLang="en-US" sz="2000" dirty="0">
              <a:latin typeface="Lucida Sans Unicode" panose="020B0602030504020204" pitchFamily="34" charset="0"/>
            </a:endParaRPr>
          </a:p>
          <a:p>
            <a:pPr algn="just">
              <a:lnSpc>
                <a:spcPct val="150000"/>
              </a:lnSpc>
            </a:pPr>
            <a:r>
              <a:rPr lang="tr-TR" altLang="en-US" sz="2000" b="1" dirty="0">
                <a:latin typeface="Lucida Sans Unicode" panose="020B0602030504020204" pitchFamily="34" charset="0"/>
              </a:rPr>
              <a:t>5-</a:t>
            </a:r>
            <a:r>
              <a:rPr lang="tr-TR" altLang="en-US" sz="2000" dirty="0">
                <a:latin typeface="Lucida Sans Unicode" panose="020B0602030504020204" pitchFamily="34" charset="0"/>
              </a:rPr>
              <a:t> Seçmeli derslerin sınıf karşılıkları da yaz okulu açan birimle kendi bölümümüzde aynı olmak zorundadır. (3. sınıf seçmelisi orada da burada da 3. sınıf seçmelisi olmak zorundadır. 2. veya 4. sınıf seçmeli dersleri 3. sınıf seçmelisine denk sayılmayacaktır)</a:t>
            </a:r>
            <a:endParaRPr lang="en-GB" altLang="en-US" sz="2000" dirty="0">
              <a:latin typeface="Lucida Sans Unicode" panose="020B0602030504020204" pitchFamily="34" charset="0"/>
            </a:endParaRPr>
          </a:p>
          <a:p>
            <a:pPr algn="just">
              <a:lnSpc>
                <a:spcPct val="150000"/>
              </a:lnSpc>
            </a:pPr>
            <a:endParaRPr lang="tr-TR" altLang="en-US" dirty="0">
              <a:latin typeface="Lucida Sans Unicode" panose="020B0602030504020204" pitchFamily="34" charset="0"/>
            </a:endParaRPr>
          </a:p>
          <a:p>
            <a:pPr algn="just">
              <a:lnSpc>
                <a:spcPct val="150000"/>
              </a:lnSpc>
            </a:pPr>
            <a:endParaRPr lang="tr-TR" altLang="en-US" dirty="0">
              <a:latin typeface="Lucida Sans Unicode" panose="020B0602030504020204" pitchFamily="34" charset="0"/>
            </a:endParaRPr>
          </a:p>
          <a:p>
            <a:pPr algn="just">
              <a:lnSpc>
                <a:spcPct val="150000"/>
              </a:lnSpc>
            </a:pPr>
            <a:endParaRPr lang="tr-TR" altLang="en-US" dirty="0">
              <a:latin typeface="Lucida Sans Unicode" panose="020B0602030504020204" pitchFamily="34" charset="0"/>
            </a:endParaRPr>
          </a:p>
          <a:p>
            <a:pPr algn="just">
              <a:lnSpc>
                <a:spcPct val="150000"/>
              </a:lnSpc>
            </a:pPr>
            <a:endParaRPr lang="tr-TR" altLang="en-US" dirty="0">
              <a:latin typeface="Lucida Sans Unicode" panose="020B0602030504020204" pitchFamily="34" charset="0"/>
            </a:endParaRPr>
          </a:p>
          <a:p>
            <a:pPr algn="just">
              <a:lnSpc>
                <a:spcPct val="150000"/>
              </a:lnSpc>
            </a:pPr>
            <a:endParaRPr lang="en-GB" altLang="en-US" dirty="0">
              <a:latin typeface="Lucida Sans Unicode" panose="020B0602030504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1"/>
          <p:cNvSpPr/>
          <p:nvPr/>
        </p:nvSpPr>
        <p:spPr>
          <a:xfrm>
            <a:off x="684213" y="836613"/>
            <a:ext cx="7775575" cy="2216150"/>
          </a:xfrm>
          <a:prstGeom prst="rect">
            <a:avLst/>
          </a:prstGeom>
          <a:noFill/>
          <a:ln w="9525">
            <a:noFill/>
          </a:ln>
        </p:spPr>
        <p:txBody>
          <a:bodyPr>
            <a:spAutoFit/>
          </a:bodyPr>
          <a:p>
            <a:pPr algn="just">
              <a:lnSpc>
                <a:spcPct val="150000"/>
              </a:lnSpc>
            </a:pPr>
            <a:endParaRPr lang="tr-TR" altLang="en-US" sz="2000" dirty="0">
              <a:latin typeface="Lucida Sans Unicode" panose="020B0602030504020204" pitchFamily="34" charset="0"/>
            </a:endParaRPr>
          </a:p>
          <a:p>
            <a:pPr algn="just">
              <a:lnSpc>
                <a:spcPct val="150000"/>
              </a:lnSpc>
            </a:pPr>
            <a:endParaRPr lang="tr-TR" altLang="en-US" dirty="0">
              <a:latin typeface="Lucida Sans Unicode" panose="020B0602030504020204" pitchFamily="34" charset="0"/>
            </a:endParaRPr>
          </a:p>
          <a:p>
            <a:pPr algn="just">
              <a:lnSpc>
                <a:spcPct val="150000"/>
              </a:lnSpc>
            </a:pPr>
            <a:endParaRPr lang="tr-TR" altLang="en-US" dirty="0">
              <a:latin typeface="Lucida Sans Unicode" panose="020B0602030504020204" pitchFamily="34" charset="0"/>
            </a:endParaRPr>
          </a:p>
          <a:p>
            <a:pPr algn="just">
              <a:lnSpc>
                <a:spcPct val="150000"/>
              </a:lnSpc>
            </a:pPr>
            <a:endParaRPr lang="tr-TR" altLang="en-US" dirty="0">
              <a:latin typeface="Lucida Sans Unicode" panose="020B0602030504020204" pitchFamily="34" charset="0"/>
            </a:endParaRPr>
          </a:p>
          <a:p>
            <a:pPr algn="just">
              <a:lnSpc>
                <a:spcPct val="150000"/>
              </a:lnSpc>
            </a:pPr>
            <a:endParaRPr lang="en-GB" altLang="en-US" dirty="0">
              <a:latin typeface="Lucida Sans Unicode" panose="020B0602030504020204" pitchFamily="34" charset="0"/>
            </a:endParaRPr>
          </a:p>
        </p:txBody>
      </p:sp>
      <p:sp>
        <p:nvSpPr>
          <p:cNvPr id="38915" name="Rectangle 3"/>
          <p:cNvSpPr/>
          <p:nvPr/>
        </p:nvSpPr>
        <p:spPr>
          <a:xfrm>
            <a:off x="684213" y="1125538"/>
            <a:ext cx="7775575" cy="1858962"/>
          </a:xfrm>
          <a:prstGeom prst="rect">
            <a:avLst/>
          </a:prstGeom>
          <a:noFill/>
          <a:ln w="9525">
            <a:noFill/>
          </a:ln>
        </p:spPr>
        <p:txBody>
          <a:bodyPr>
            <a:spAutoFit/>
          </a:bodyPr>
          <a:p>
            <a:pPr algn="just">
              <a:lnSpc>
                <a:spcPct val="150000"/>
              </a:lnSpc>
            </a:pPr>
            <a:r>
              <a:rPr lang="tr-TR" altLang="en-US" sz="2000" b="1" dirty="0">
                <a:latin typeface="Lucida Sans Unicode" panose="020B0602030504020204" pitchFamily="34" charset="0"/>
              </a:rPr>
              <a:t>6-</a:t>
            </a:r>
            <a:r>
              <a:rPr lang="tr-TR" altLang="en-US" sz="2000" dirty="0">
                <a:latin typeface="Lucida Sans Unicode" panose="020B0602030504020204" pitchFamily="34" charset="0"/>
              </a:rPr>
              <a:t> Yaz okulunda alınan 4. sınıf bahar ve güz dönemi seçmeli dersleri birbirine eşdeğer sayılabilir.</a:t>
            </a:r>
            <a:endParaRPr lang="tr-TR" altLang="en-US" sz="2000" dirty="0">
              <a:latin typeface="Lucida Sans Unicode" panose="020B0602030504020204" pitchFamily="34" charset="0"/>
            </a:endParaRPr>
          </a:p>
          <a:p>
            <a:pPr algn="just">
              <a:lnSpc>
                <a:spcPct val="150000"/>
              </a:lnSpc>
            </a:pPr>
            <a:endParaRPr lang="tr-TR" altLang="en-US" sz="2000" dirty="0">
              <a:latin typeface="Lucida Sans Unicode" panose="020B0602030504020204" pitchFamily="34" charset="0"/>
            </a:endParaRPr>
          </a:p>
          <a:p>
            <a:pPr algn="just">
              <a:lnSpc>
                <a:spcPct val="150000"/>
              </a:lnSpc>
            </a:pPr>
            <a:endParaRPr lang="en-GB" altLang="en-US" dirty="0">
              <a:latin typeface="Lucida Sans Unicode" panose="020B0602030504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Box 1"/>
          <p:cNvSpPr txBox="1"/>
          <p:nvPr/>
        </p:nvSpPr>
        <p:spPr>
          <a:xfrm>
            <a:off x="1116013" y="1125538"/>
            <a:ext cx="7427912" cy="3784600"/>
          </a:xfrm>
          <a:prstGeom prst="rect">
            <a:avLst/>
          </a:prstGeom>
          <a:noFill/>
          <a:ln w="9525">
            <a:noFill/>
          </a:ln>
        </p:spPr>
        <p:txBody>
          <a:bodyPr wrap="none">
            <a:spAutoFit/>
          </a:bodyPr>
          <a:p>
            <a:pPr algn="ctr">
              <a:lnSpc>
                <a:spcPct val="200000"/>
              </a:lnSpc>
            </a:pPr>
            <a:r>
              <a:rPr lang="tr-TR" altLang="en-US" sz="2000" b="1" dirty="0">
                <a:latin typeface="Lucida Sans Unicode" panose="020B0602030504020204" pitchFamily="34" charset="0"/>
              </a:rPr>
              <a:t>Gaziantep Üniversitesi İngiliz Dili ve Edebiyatı ailesi olarak</a:t>
            </a:r>
            <a:endParaRPr lang="tr-TR" altLang="en-US" sz="2000" b="1" dirty="0">
              <a:latin typeface="Lucida Sans Unicode" panose="020B0602030504020204" pitchFamily="34" charset="0"/>
            </a:endParaRPr>
          </a:p>
          <a:p>
            <a:pPr algn="ctr">
              <a:lnSpc>
                <a:spcPct val="200000"/>
              </a:lnSpc>
            </a:pPr>
            <a:r>
              <a:rPr lang="tr-TR" altLang="en-US" sz="2000" b="1" dirty="0">
                <a:latin typeface="Lucida Sans Unicode" panose="020B0602030504020204" pitchFamily="34" charset="0"/>
              </a:rPr>
              <a:t>tüm öğrencilerimizin </a:t>
            </a:r>
            <a:endParaRPr lang="tr-TR" altLang="en-US" sz="2000" b="1" dirty="0">
              <a:latin typeface="Lucida Sans Unicode" panose="020B0602030504020204" pitchFamily="34" charset="0"/>
            </a:endParaRPr>
          </a:p>
          <a:p>
            <a:pPr algn="ctr">
              <a:lnSpc>
                <a:spcPct val="200000"/>
              </a:lnSpc>
            </a:pPr>
            <a:r>
              <a:rPr lang="tr-TR" altLang="en-US" sz="2000" b="1" dirty="0">
                <a:latin typeface="Lucida Sans Unicode" panose="020B0602030504020204" pitchFamily="34" charset="0"/>
              </a:rPr>
              <a:t>başarılı bir yıl geçirmesini </a:t>
            </a:r>
            <a:endParaRPr lang="tr-TR" altLang="en-US" sz="2000" b="1" dirty="0">
              <a:latin typeface="Lucida Sans Unicode" panose="020B0602030504020204" pitchFamily="34" charset="0"/>
            </a:endParaRPr>
          </a:p>
          <a:p>
            <a:pPr algn="ctr">
              <a:lnSpc>
                <a:spcPct val="200000"/>
              </a:lnSpc>
            </a:pPr>
            <a:r>
              <a:rPr lang="tr-TR" altLang="en-US" sz="2000" b="1" dirty="0">
                <a:latin typeface="Lucida Sans Unicode" panose="020B0602030504020204" pitchFamily="34" charset="0"/>
              </a:rPr>
              <a:t>temenni ediyoruz.</a:t>
            </a:r>
            <a:endParaRPr lang="tr-TR" altLang="en-US" sz="2000" b="1" dirty="0">
              <a:latin typeface="Lucida Sans Unicode" panose="020B0602030504020204" pitchFamily="34" charset="0"/>
            </a:endParaRPr>
          </a:p>
          <a:p>
            <a:pPr algn="ctr">
              <a:lnSpc>
                <a:spcPct val="200000"/>
              </a:lnSpc>
            </a:pPr>
            <a:endParaRPr lang="tr-TR" altLang="en-US" sz="2000" b="1" dirty="0">
              <a:latin typeface="Lucida Sans Unicode" panose="020B0602030504020204" pitchFamily="34" charset="0"/>
            </a:endParaRPr>
          </a:p>
          <a:p>
            <a:pPr algn="ctr">
              <a:lnSpc>
                <a:spcPct val="200000"/>
              </a:lnSpc>
            </a:pPr>
            <a:r>
              <a:rPr lang="tr-TR" altLang="en-US" sz="2000" b="1" dirty="0">
                <a:solidFill>
                  <a:srgbClr val="FF0000"/>
                </a:solidFill>
                <a:latin typeface="Lucida Sans Unicode" panose="020B0602030504020204" pitchFamily="34" charset="0"/>
              </a:rPr>
              <a:t>Toplantımıza katıldığınız için teşekkür ederiz.</a:t>
            </a:r>
            <a:endParaRPr lang="en-GB" altLang="en-US" sz="2000" b="1" dirty="0">
              <a:solidFill>
                <a:srgbClr val="FF0000"/>
              </a:solidFill>
              <a:latin typeface="Lucida Sans Unicode" panose="020B0602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Box 2"/>
          <p:cNvSpPr txBox="1"/>
          <p:nvPr/>
        </p:nvSpPr>
        <p:spPr>
          <a:xfrm>
            <a:off x="611188" y="1412875"/>
            <a:ext cx="8353425" cy="3846195"/>
          </a:xfrm>
          <a:prstGeom prst="rect">
            <a:avLst/>
          </a:prstGeom>
          <a:noFill/>
          <a:ln w="9525">
            <a:noFill/>
          </a:ln>
        </p:spPr>
        <p:txBody>
          <a:bodyPr>
            <a:spAutoFit/>
          </a:bodyPr>
          <a:p>
            <a:pPr algn="ctr" eaLnBrk="1" hangingPunct="1"/>
            <a:endParaRPr lang="tr-TR" altLang="en-US" sz="2400" b="1" dirty="0">
              <a:solidFill>
                <a:srgbClr val="000000"/>
              </a:solidFill>
              <a:latin typeface="Lucida Sans Unicode" panose="020B0602030504020204" pitchFamily="34" charset="0"/>
            </a:endParaRPr>
          </a:p>
          <a:p>
            <a:pPr algn="ctr" eaLnBrk="1" hangingPunct="1"/>
            <a:r>
              <a:rPr lang="en-US" altLang="en-US" sz="2400" b="1" dirty="0">
                <a:solidFill>
                  <a:srgbClr val="000000"/>
                </a:solidFill>
                <a:latin typeface="Lucida Sans Unicode" panose="020B0602030504020204" pitchFamily="34" charset="0"/>
              </a:rPr>
              <a:t>BATI DİLLERİ VE EDEBİYATLARI BÖLÜMÜ</a:t>
            </a:r>
            <a:endParaRPr lang="en-US" altLang="en-US" sz="2400" b="1" dirty="0">
              <a:solidFill>
                <a:srgbClr val="000000"/>
              </a:solidFill>
              <a:latin typeface="Lucida Sans Unicode" panose="020B0602030504020204" pitchFamily="34" charset="0"/>
            </a:endParaRPr>
          </a:p>
          <a:p>
            <a:pPr algn="ctr" eaLnBrk="1" hangingPunct="1"/>
            <a:endParaRPr lang="tr-TR" altLang="en-US" b="1" dirty="0">
              <a:latin typeface="Lucida Sans Unicode" panose="020B0602030504020204" pitchFamily="34" charset="0"/>
            </a:endParaRPr>
          </a:p>
          <a:p>
            <a:pPr algn="ctr" eaLnBrk="1" hangingPunct="1"/>
            <a:endParaRPr lang="tr-TR" altLang="en-US" sz="1600" b="1" dirty="0">
              <a:latin typeface="Lucida Sans Unicode" panose="020B0602030504020204" pitchFamily="34" charset="0"/>
            </a:endParaRPr>
          </a:p>
          <a:p>
            <a:pPr algn="ctr" eaLnBrk="1" hangingPunct="1"/>
            <a:endParaRPr lang="tr-TR" altLang="en-US" sz="1600" b="1" dirty="0">
              <a:latin typeface="Lucida Sans Unicode" panose="020B0602030504020204" pitchFamily="34" charset="0"/>
            </a:endParaRPr>
          </a:p>
          <a:p>
            <a:pPr algn="ctr" eaLnBrk="1" hangingPunct="1"/>
            <a:endParaRPr lang="tr-TR" altLang="en-US" sz="1600" b="1" dirty="0">
              <a:latin typeface="Lucida Sans Unicode" panose="020B0602030504020204" pitchFamily="34" charset="0"/>
            </a:endParaRPr>
          </a:p>
          <a:p>
            <a:pPr algn="ctr" eaLnBrk="1" hangingPunct="1"/>
            <a:r>
              <a:rPr lang="tr-TR" altLang="en-US" sz="1600" b="1" u="sng" dirty="0">
                <a:latin typeface="Lucida Sans Unicode" panose="020B0602030504020204" pitchFamily="34" charset="0"/>
              </a:rPr>
              <a:t>Bölüm Sekreterliği</a:t>
            </a:r>
            <a:endParaRPr lang="tr-TR" altLang="en-US" sz="1600" u="sng" dirty="0">
              <a:latin typeface="Lucida Sans Unicode" panose="020B0602030504020204" pitchFamily="34" charset="0"/>
            </a:endParaRPr>
          </a:p>
          <a:p>
            <a:pPr algn="ctr" eaLnBrk="1" hangingPunct="1">
              <a:lnSpc>
                <a:spcPct val="150000"/>
              </a:lnSpc>
            </a:pPr>
            <a:endParaRPr lang="tr-TR" altLang="en-US" sz="2000" b="1" dirty="0">
              <a:latin typeface="Lucida Sans Unicode" panose="020B0602030504020204" pitchFamily="34" charset="0"/>
            </a:endParaRPr>
          </a:p>
          <a:p>
            <a:pPr algn="ctr" eaLnBrk="1" hangingPunct="1">
              <a:lnSpc>
                <a:spcPct val="150000"/>
              </a:lnSpc>
            </a:pPr>
            <a:r>
              <a:rPr lang="tr-TR" altLang="en-US" sz="2000" b="1" dirty="0">
                <a:latin typeface="Lucida Sans Unicode" panose="020B0602030504020204" pitchFamily="34" charset="0"/>
              </a:rPr>
              <a:t>AYŞE POLAT (</a:t>
            </a:r>
            <a:r>
              <a:rPr lang="en-US" altLang="en-US" sz="2000" b="1" dirty="0">
                <a:latin typeface="Lucida Sans Unicode" panose="020B0602030504020204" pitchFamily="34" charset="0"/>
              </a:rPr>
              <a:t>Bölüm</a:t>
            </a:r>
            <a:r>
              <a:rPr lang="tr-TR" altLang="en-US" sz="2000" b="1" dirty="0">
                <a:latin typeface="Lucida Sans Unicode" panose="020B0602030504020204" pitchFamily="34" charset="0"/>
              </a:rPr>
              <a:t> Sekreteri)</a:t>
            </a:r>
            <a:endParaRPr lang="tr-TR" altLang="en-US" sz="2000" b="1" dirty="0">
              <a:latin typeface="Lucida Sans Unicode" panose="020B0602030504020204" pitchFamily="34" charset="0"/>
            </a:endParaRPr>
          </a:p>
          <a:p>
            <a:pPr algn="ctr" eaLnBrk="1" hangingPunct="1">
              <a:lnSpc>
                <a:spcPct val="150000"/>
              </a:lnSpc>
            </a:pPr>
            <a:r>
              <a:rPr lang="tr-TR" altLang="en-US" sz="2000" dirty="0">
                <a:latin typeface="Lucida Sans Unicode" panose="020B0602030504020204" pitchFamily="34" charset="0"/>
              </a:rPr>
              <a:t>	</a:t>
            </a:r>
            <a:endParaRPr lang="tr-TR" altLang="en-US" sz="1600" dirty="0">
              <a:latin typeface="Lucida Sans Unicode" panose="020B0602030504020204" pitchFamily="34" charset="0"/>
            </a:endParaRPr>
          </a:p>
          <a:p>
            <a:pPr algn="ctr" eaLnBrk="1" hangingPunct="1">
              <a:lnSpc>
                <a:spcPct val="150000"/>
              </a:lnSpc>
            </a:pPr>
            <a:r>
              <a:rPr lang="tr-TR" altLang="en-US" sz="1600" b="1" dirty="0">
                <a:latin typeface="Lucida Sans Unicode" panose="020B0602030504020204" pitchFamily="34" charset="0"/>
              </a:rPr>
              <a:t>İletişim: 0342 31729</a:t>
            </a:r>
            <a:r>
              <a:rPr lang="en-GB" altLang="tr-TR" sz="1600" b="1" dirty="0">
                <a:latin typeface="Lucida Sans Unicode" panose="020B0602030504020204" pitchFamily="34" charset="0"/>
              </a:rPr>
              <a:t>29</a:t>
            </a:r>
            <a:endParaRPr lang="en-GB" altLang="tr-TR" sz="1600" b="1" dirty="0">
              <a:latin typeface="Lucida Sans Unicode" panose="020B06020305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Box 2"/>
          <p:cNvSpPr txBox="1"/>
          <p:nvPr/>
        </p:nvSpPr>
        <p:spPr>
          <a:xfrm>
            <a:off x="611188" y="1412875"/>
            <a:ext cx="8353425" cy="4154488"/>
          </a:xfrm>
          <a:prstGeom prst="rect">
            <a:avLst/>
          </a:prstGeom>
          <a:noFill/>
          <a:ln w="9525">
            <a:noFill/>
          </a:ln>
        </p:spPr>
        <p:txBody>
          <a:bodyPr>
            <a:spAutoFit/>
          </a:bodyPr>
          <a:p>
            <a:pPr algn="ctr" eaLnBrk="1" hangingPunct="1"/>
            <a:endParaRPr lang="tr-TR" altLang="en-US" sz="2400" b="1" dirty="0">
              <a:solidFill>
                <a:srgbClr val="000000"/>
              </a:solidFill>
              <a:latin typeface="Lucida Sans Unicode" panose="020B0602030504020204" pitchFamily="34" charset="0"/>
            </a:endParaRPr>
          </a:p>
          <a:p>
            <a:pPr algn="ctr" eaLnBrk="1" hangingPunct="1"/>
            <a:r>
              <a:rPr lang="en-US" altLang="en-US" sz="2400" b="1" dirty="0">
                <a:solidFill>
                  <a:srgbClr val="000000"/>
                </a:solidFill>
                <a:latin typeface="Lucida Sans Unicode" panose="020B0602030504020204" pitchFamily="34" charset="0"/>
              </a:rPr>
              <a:t>BATI DİLLERİ VE EDEBİYATLARI BÖLÜMÜ</a:t>
            </a:r>
            <a:endParaRPr lang="en-US" altLang="en-US" sz="2400" b="1" dirty="0">
              <a:solidFill>
                <a:srgbClr val="000000"/>
              </a:solidFill>
              <a:latin typeface="Lucida Sans Unicode" panose="020B0602030504020204" pitchFamily="34" charset="0"/>
            </a:endParaRPr>
          </a:p>
          <a:p>
            <a:pPr algn="ctr" eaLnBrk="1" hangingPunct="1"/>
            <a:endParaRPr lang="en-US" altLang="en-US" sz="2400" b="1" dirty="0">
              <a:solidFill>
                <a:srgbClr val="000000"/>
              </a:solidFill>
              <a:latin typeface="Lucida Sans Unicode" panose="020B0602030504020204" pitchFamily="34" charset="0"/>
            </a:endParaRPr>
          </a:p>
          <a:p>
            <a:pPr algn="ctr" eaLnBrk="1" hangingPunct="1"/>
            <a:r>
              <a:rPr lang="en-US" altLang="en-US" sz="2400" b="1" dirty="0">
                <a:solidFill>
                  <a:srgbClr val="000000"/>
                </a:solidFill>
                <a:latin typeface="Lucida Sans Unicode" panose="020B0602030504020204" pitchFamily="34" charset="0"/>
              </a:rPr>
              <a:t>2022-2023 yılında İngiliz Dili ve Edebiyatı Lisans ve Yüksek Lisans programlarında eğitim – öğretim faliyetleri sürdürülmektedir.</a:t>
            </a:r>
            <a:endParaRPr lang="en-US" altLang="en-US" sz="2400" b="1" dirty="0">
              <a:solidFill>
                <a:srgbClr val="000000"/>
              </a:solidFill>
              <a:latin typeface="Lucida Sans Unicode" panose="020B0602030504020204" pitchFamily="34" charset="0"/>
            </a:endParaRPr>
          </a:p>
          <a:p>
            <a:pPr algn="ctr" eaLnBrk="1" hangingPunct="1"/>
            <a:endParaRPr lang="en-US" altLang="en-US" sz="2400" b="1" dirty="0">
              <a:solidFill>
                <a:srgbClr val="000000"/>
              </a:solidFill>
              <a:latin typeface="Lucida Sans Unicode" panose="020B0602030504020204" pitchFamily="34" charset="0"/>
            </a:endParaRPr>
          </a:p>
          <a:p>
            <a:pPr algn="ctr" eaLnBrk="1" hangingPunct="1"/>
            <a:r>
              <a:rPr lang="en-US" altLang="en-US" sz="2400" b="1" dirty="0">
                <a:solidFill>
                  <a:srgbClr val="000000"/>
                </a:solidFill>
                <a:latin typeface="Lucida Sans Unicode" panose="020B0602030504020204" pitchFamily="34" charset="0"/>
              </a:rPr>
              <a:t>Ayrıca bölümümüz Erasmus+, Mevlana ve Farabi gibi değişim programlarıyla her yıl çeşitli üniversitelere öğrenci göndermekte ve diğer üniversitelerden öğrenci kabul etmektedir.</a:t>
            </a:r>
            <a:endParaRPr lang="tr-TR" altLang="en-US" sz="1600" b="1" dirty="0">
              <a:latin typeface="Lucida Sans Unicode" panose="020B060203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323850" y="404813"/>
            <a:ext cx="8424863" cy="4278313"/>
          </a:xfrm>
          <a:prstGeom prst="rect">
            <a:avLst/>
          </a:prstGeom>
          <a:noFill/>
        </p:spPr>
        <p:txBody>
          <a:bodyPr>
            <a:spAutoFit/>
          </a:bodyPr>
          <a:p>
            <a:pPr algn="ctr" eaLnBrk="1" hangingPunct="1">
              <a:buNone/>
            </a:pPr>
            <a:endParaRPr lang="tr-TR" altLang="x-none" sz="2800" b="1" dirty="0">
              <a:latin typeface="Lucida Sans Unicode" panose="020B0602030504020204" pitchFamily="34" charset="0"/>
            </a:endParaRPr>
          </a:p>
          <a:p>
            <a:pPr algn="ctr" eaLnBrk="1" hangingPunct="1">
              <a:buNone/>
            </a:pPr>
            <a:r>
              <a:rPr lang="tr-TR" altLang="x-none" sz="2800" b="1" dirty="0">
                <a:latin typeface="Lucida Sans Unicode" panose="020B0602030504020204" pitchFamily="34" charset="0"/>
              </a:rPr>
              <a:t>Gaziantep Üniversitesi Mezuniyet Şartları</a:t>
            </a:r>
            <a:endParaRPr lang="tr-TR" altLang="x-none" sz="2800" b="1" dirty="0">
              <a:latin typeface="Lucida Sans Unicode" panose="020B0602030504020204" pitchFamily="34" charset="0"/>
            </a:endParaRPr>
          </a:p>
          <a:p>
            <a:pPr algn="ctr" eaLnBrk="1" hangingPunct="1">
              <a:buNone/>
            </a:pPr>
            <a:endParaRPr sz="2400" b="1" dirty="0">
              <a:latin typeface="Lucida Sans Unicode" panose="020B0602030504020204" pitchFamily="34" charset="0"/>
            </a:endParaRPr>
          </a:p>
          <a:p>
            <a:pPr algn="just" eaLnBrk="1" hangingPunct="1">
              <a:buNone/>
            </a:pPr>
            <a:r>
              <a:rPr lang="tr-TR" altLang="x-none" sz="2400" b="1" dirty="0">
                <a:latin typeface="Lucida Sans Unicode" panose="020B0602030504020204" pitchFamily="34" charset="0"/>
              </a:rPr>
              <a:t>1) İngiliz Dili ve Edebiyatı alanında lisans derecesine</a:t>
            </a:r>
            <a:r>
              <a:rPr sz="2400" b="1" dirty="0">
                <a:latin typeface="Lucida Sans Unicode" panose="020B0602030504020204" pitchFamily="34" charset="0"/>
              </a:rPr>
              <a:t> hak kazanmak için aşağıdaki</a:t>
            </a:r>
            <a:r>
              <a:rPr lang="tr-TR" altLang="x-none" sz="2400" b="1" dirty="0">
                <a:latin typeface="Lucida Sans Unicode" panose="020B0602030504020204" pitchFamily="34" charset="0"/>
              </a:rPr>
              <a:t> yükümlülükleri </a:t>
            </a:r>
            <a:r>
              <a:rPr sz="2400" b="1" dirty="0">
                <a:latin typeface="Lucida Sans Unicode" panose="020B0602030504020204" pitchFamily="34" charset="0"/>
              </a:rPr>
              <a:t> </a:t>
            </a:r>
            <a:r>
              <a:rPr lang="tr-TR" altLang="x-none" sz="2400" b="1" dirty="0">
                <a:latin typeface="Lucida Sans Unicode" panose="020B0602030504020204" pitchFamily="34" charset="0"/>
              </a:rPr>
              <a:t>yerine getirmeniz</a:t>
            </a:r>
            <a:r>
              <a:rPr sz="2400" b="1" dirty="0">
                <a:latin typeface="Lucida Sans Unicode" panose="020B0602030504020204" pitchFamily="34" charset="0"/>
              </a:rPr>
              <a:t> </a:t>
            </a:r>
            <a:r>
              <a:rPr lang="tr-TR" altLang="x-none" sz="2400" b="1" dirty="0">
                <a:latin typeface="Lucida Sans Unicode" panose="020B0602030504020204" pitchFamily="34" charset="0"/>
              </a:rPr>
              <a:t>gerekmektedir:</a:t>
            </a:r>
            <a:r>
              <a:rPr lang="tr-TR" altLang="x-none" sz="2400" dirty="0">
                <a:latin typeface="Lucida Sans Unicode" panose="020B0602030504020204" pitchFamily="34" charset="0"/>
              </a:rPr>
              <a:t> </a:t>
            </a:r>
            <a:endParaRPr lang="tr-TR" altLang="x-none" sz="2400" dirty="0">
              <a:latin typeface="Lucida Sans Unicode" panose="020B0602030504020204" pitchFamily="34" charset="0"/>
            </a:endParaRPr>
          </a:p>
          <a:p>
            <a:pPr algn="just" eaLnBrk="1" hangingPunct="1">
              <a:buNone/>
            </a:pPr>
            <a:endParaRPr lang="tr-TR" altLang="x-none" sz="2400" b="1" dirty="0">
              <a:latin typeface="Lucida Sans Unicode" panose="020B0602030504020204" pitchFamily="34" charset="0"/>
            </a:endParaRPr>
          </a:p>
          <a:p>
            <a:pPr algn="just" eaLnBrk="1" hangingPunct="1">
              <a:lnSpc>
                <a:spcPct val="150000"/>
              </a:lnSpc>
              <a:buNone/>
            </a:pPr>
            <a:r>
              <a:rPr sz="2400" b="1" dirty="0">
                <a:latin typeface="Lucida Sans Unicode" panose="020B0602030504020204" pitchFamily="34" charset="0"/>
              </a:rPr>
              <a:t>• </a:t>
            </a:r>
            <a:r>
              <a:rPr sz="2000" dirty="0">
                <a:latin typeface="Lucida Sans Unicode" panose="020B0602030504020204" pitchFamily="34" charset="0"/>
              </a:rPr>
              <a:t>En az 15</a:t>
            </a:r>
            <a:r>
              <a:rPr lang="tr-TR" altLang="x-none" sz="2000" dirty="0">
                <a:latin typeface="Lucida Sans Unicode" panose="020B0602030504020204" pitchFamily="34" charset="0"/>
              </a:rPr>
              <a:t>8 kredilik (240 AKTS) dersi başarı ile tamamlamak,</a:t>
            </a:r>
            <a:endParaRPr sz="2000" dirty="0">
              <a:latin typeface="Lucida Sans Unicode" panose="020B0602030504020204" pitchFamily="34" charset="0"/>
            </a:endParaRPr>
          </a:p>
          <a:p>
            <a:pPr algn="just" eaLnBrk="1" hangingPunct="1">
              <a:lnSpc>
                <a:spcPct val="150000"/>
              </a:lnSpc>
              <a:buNone/>
            </a:pPr>
            <a:r>
              <a:rPr sz="2000" dirty="0">
                <a:latin typeface="Lucida Sans Unicode" panose="020B0602030504020204" pitchFamily="34" charset="0"/>
              </a:rPr>
              <a:t>• 4.0 üzerinden en az 2.0 not ortalama</a:t>
            </a:r>
            <a:r>
              <a:rPr lang="tr-TR" altLang="x-none" sz="2000" dirty="0">
                <a:latin typeface="Lucida Sans Unicode" panose="020B0602030504020204" pitchFamily="34" charset="0"/>
              </a:rPr>
              <a:t>sına sahip olmak,</a:t>
            </a:r>
            <a:endParaRPr sz="2000" dirty="0">
              <a:latin typeface="Lucida Sans Unicode" panose="020B0602030504020204" pitchFamily="34" charset="0"/>
            </a:endParaRPr>
          </a:p>
          <a:p>
            <a:pPr algn="just" eaLnBrk="1" hangingPunct="1">
              <a:lnSpc>
                <a:spcPct val="150000"/>
              </a:lnSpc>
              <a:buNone/>
            </a:pPr>
            <a:r>
              <a:rPr sz="2000" dirty="0">
                <a:latin typeface="Lucida Sans Unicode" panose="020B0602030504020204" pitchFamily="34" charset="0"/>
              </a:rPr>
              <a:t>• Minimum seçmeli ders</a:t>
            </a:r>
            <a:r>
              <a:rPr lang="tr-TR" altLang="x-none" sz="2000" dirty="0">
                <a:latin typeface="Lucida Sans Unicode" panose="020B0602030504020204" pitchFamily="34" charset="0"/>
              </a:rPr>
              <a:t>i almış ve başarı ile tamamlamış olmak.</a:t>
            </a:r>
            <a:endParaRPr lang="tr-TR" altLang="x-none" sz="2000" dirty="0">
              <a:latin typeface="Lucida Sans Unicode" panose="020B0602030504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1"/>
          <p:cNvSpPr/>
          <p:nvPr/>
        </p:nvSpPr>
        <p:spPr>
          <a:xfrm>
            <a:off x="900113" y="260350"/>
            <a:ext cx="7775575" cy="5262563"/>
          </a:xfrm>
          <a:prstGeom prst="rect">
            <a:avLst/>
          </a:prstGeom>
          <a:noFill/>
          <a:ln w="9525">
            <a:noFill/>
          </a:ln>
        </p:spPr>
        <p:txBody>
          <a:bodyPr>
            <a:spAutoFit/>
          </a:bodyPr>
          <a:p>
            <a:pPr algn="just" eaLnBrk="1" hangingPunct="1">
              <a:lnSpc>
                <a:spcPct val="150000"/>
              </a:lnSpc>
            </a:pPr>
            <a:endParaRPr lang="tr-TR" altLang="en-US" dirty="0">
              <a:latin typeface="Lucida Sans Unicode" panose="020B0602030504020204" pitchFamily="34" charset="0"/>
            </a:endParaRPr>
          </a:p>
          <a:p>
            <a:pPr algn="ctr" eaLnBrk="1" hangingPunct="1">
              <a:lnSpc>
                <a:spcPct val="150000"/>
              </a:lnSpc>
            </a:pPr>
            <a:r>
              <a:rPr lang="en-US" altLang="en-US" sz="2400" b="1" dirty="0">
                <a:latin typeface="Lucida Sans Unicode" panose="020B0602030504020204" pitchFamily="34" charset="0"/>
              </a:rPr>
              <a:t>Öğrenim </a:t>
            </a:r>
            <a:r>
              <a:rPr lang="tr-TR" altLang="en-US" sz="2400" b="1" dirty="0">
                <a:latin typeface="Lucida Sans Unicode" panose="020B0602030504020204" pitchFamily="34" charset="0"/>
              </a:rPr>
              <a:t>S</a:t>
            </a:r>
            <a:r>
              <a:rPr lang="en-US" altLang="en-US" sz="2400" b="1" dirty="0">
                <a:latin typeface="Lucida Sans Unicode" panose="020B0602030504020204" pitchFamily="34" charset="0"/>
              </a:rPr>
              <a:t>üresi</a:t>
            </a:r>
            <a:endParaRPr lang="en-US" altLang="en-US" sz="2400" b="1" dirty="0">
              <a:latin typeface="Lucida Sans Unicode" panose="020B0602030504020204" pitchFamily="34" charset="0"/>
            </a:endParaRPr>
          </a:p>
          <a:p>
            <a:pPr algn="just" eaLnBrk="1" hangingPunct="1">
              <a:lnSpc>
                <a:spcPct val="150000"/>
              </a:lnSpc>
            </a:pPr>
            <a:r>
              <a:rPr lang="en-US" altLang="en-US" sz="2000" b="1" dirty="0">
                <a:latin typeface="Lucida Sans Unicode" panose="020B0602030504020204" pitchFamily="34" charset="0"/>
              </a:rPr>
              <a:t>GAZİANTEP</a:t>
            </a:r>
            <a:r>
              <a:rPr lang="en-US" altLang="en-US" b="1" dirty="0">
                <a:latin typeface="Lucida Sans Unicode" panose="020B0602030504020204" pitchFamily="34" charset="0"/>
              </a:rPr>
              <a:t> ÜNİVERSİTESİ ÖNLİSANS VE LİSANS</a:t>
            </a:r>
            <a:r>
              <a:rPr lang="tr-TR" altLang="en-US" b="1" dirty="0">
                <a:latin typeface="Lucida Sans Unicode" panose="020B0602030504020204" pitchFamily="34" charset="0"/>
              </a:rPr>
              <a:t> </a:t>
            </a:r>
            <a:r>
              <a:rPr lang="en-US" altLang="en-US" b="1" dirty="0">
                <a:latin typeface="Lucida Sans Unicode" panose="020B0602030504020204" pitchFamily="34" charset="0"/>
              </a:rPr>
              <a:t>EĞİTİM-ÖĞRETİM YÖNETMELİĞİ</a:t>
            </a:r>
            <a:r>
              <a:rPr lang="tr-TR" altLang="en-US" b="1" dirty="0">
                <a:latin typeface="Lucida Sans Unicode" panose="020B0602030504020204" pitchFamily="34" charset="0"/>
              </a:rPr>
              <a:t> </a:t>
            </a:r>
            <a:r>
              <a:rPr lang="en-US" altLang="en-US" b="1" dirty="0">
                <a:latin typeface="Lucida Sans Unicode" panose="020B0602030504020204" pitchFamily="34" charset="0"/>
              </a:rPr>
              <a:t>MADDE 9 – (1) </a:t>
            </a:r>
            <a:endParaRPr lang="tr-TR" altLang="en-US" b="1" dirty="0">
              <a:latin typeface="Lucida Sans Unicode" panose="020B0602030504020204" pitchFamily="34" charset="0"/>
            </a:endParaRPr>
          </a:p>
          <a:p>
            <a:pPr algn="just" eaLnBrk="1" hangingPunct="1">
              <a:lnSpc>
                <a:spcPct val="150000"/>
              </a:lnSpc>
            </a:pPr>
            <a:r>
              <a:rPr lang="en-US" altLang="en-US" dirty="0">
                <a:latin typeface="Lucida Sans Unicode" panose="020B0602030504020204" pitchFamily="34" charset="0"/>
              </a:rPr>
              <a:t>Eğitim-öğretim dönem (yarıyıl) esasına göre düzenlenir. Öğrenciler, her dönem için kayıt yaptırıp yaptırmadığına bakılmaksızın (resmi izinler hariç) öğrenim süresi iki yıl olan önlisans programlarını azami sekiz yarıyıl, öğrenim süresi dört yıl olan lisans programlarını azami on dört yarıyıl ve öğrenim süresi beş yıl olan lisans programlarını azami on altı yarıyıl içinde tamamlamak zorundadırlar. Yabancı dil hazırlık programında geçirilen süre program süresine ve azami eğitim-öğretim süresine dâhil değildir.</a:t>
            </a:r>
            <a:endParaRPr lang="en-US" altLang="en-US" dirty="0">
              <a:latin typeface="Lucida Sans Unicode" panose="020B0602030504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Box 4"/>
          <p:cNvSpPr txBox="1">
            <a:spLocks noChangeArrowheads="1"/>
          </p:cNvSpPr>
          <p:nvPr/>
        </p:nvSpPr>
        <p:spPr bwMode="auto">
          <a:xfrm>
            <a:off x="468313" y="188913"/>
            <a:ext cx="8351838"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stStyle>
          <a:p>
            <a:pPr marL="0" lvl="0" indent="0" eaLnBrk="1" hangingPunct="1">
              <a:spcBef>
                <a:spcPct val="0"/>
              </a:spcBef>
              <a:buClrTx/>
              <a:buSzTx/>
              <a:buFontTx/>
              <a:buNone/>
            </a:pPr>
            <a:endParaRPr lang="tr-TR" altLang="en-US" sz="2400" b="1" dirty="0"/>
          </a:p>
          <a:p>
            <a:pPr marL="0" lvl="0" indent="0" eaLnBrk="1" hangingPunct="1">
              <a:spcBef>
                <a:spcPct val="0"/>
              </a:spcBef>
              <a:buClrTx/>
              <a:buSzTx/>
              <a:buFontTx/>
              <a:buNone/>
            </a:pPr>
            <a:r>
              <a:rPr lang="en-US" altLang="en-US" sz="2400" b="1" dirty="0"/>
              <a:t>2) 2 </a:t>
            </a:r>
            <a:r>
              <a:rPr lang="en-US" altLang="en-US" sz="2400" b="1" dirty="0"/>
              <a:t>yarıyıl </a:t>
            </a:r>
            <a:r>
              <a:rPr lang="en-US" altLang="en-US" sz="2400" b="1" dirty="0"/>
              <a:t>sonunda</a:t>
            </a:r>
            <a:r>
              <a:rPr lang="tr-TR" altLang="en-US" sz="2400" b="1" dirty="0"/>
              <a:t> </a:t>
            </a:r>
            <a:r>
              <a:rPr lang="en-US" altLang="en-US" sz="2400" b="1" dirty="0"/>
              <a:t>not ortalaması 1.50‘</a:t>
            </a:r>
            <a:r>
              <a:rPr lang="tr-TR" altLang="en-US" sz="2400" b="1" dirty="0"/>
              <a:t>ni</a:t>
            </a:r>
            <a:r>
              <a:rPr lang="en-US" altLang="en-US" sz="2400" b="1" dirty="0"/>
              <a:t>n altında</a:t>
            </a:r>
            <a:r>
              <a:rPr lang="tr-TR" altLang="en-US" sz="2400" b="1" dirty="0"/>
              <a:t> olan ve</a:t>
            </a:r>
            <a:r>
              <a:rPr lang="en-US" altLang="en-US" sz="2400" b="1" dirty="0"/>
              <a:t> takip eden yarıyıllarda 1.75 not ortalamasın</a:t>
            </a:r>
            <a:r>
              <a:rPr lang="tr-TR" altLang="en-US" sz="2400" b="1" dirty="0"/>
              <a:t>a ulaşamamış öğrenciler t</a:t>
            </a:r>
            <a:r>
              <a:rPr lang="en-US" altLang="en-US" sz="2400" b="1" dirty="0"/>
              <a:t>ekrar</a:t>
            </a:r>
            <a:r>
              <a:rPr lang="tr-TR" altLang="en-US" sz="2400" b="1" dirty="0"/>
              <a:t> (Repeat)</a:t>
            </a:r>
            <a:r>
              <a:rPr lang="en-US" altLang="en-US" sz="2400" b="1" dirty="0"/>
              <a:t> </a:t>
            </a:r>
            <a:r>
              <a:rPr lang="tr-TR" altLang="en-US" sz="2400" b="1" dirty="0"/>
              <a:t>ö</a:t>
            </a:r>
            <a:r>
              <a:rPr lang="en-US" altLang="en-US" sz="2400" b="1" dirty="0"/>
              <a:t>ğrenci</a:t>
            </a:r>
            <a:r>
              <a:rPr lang="tr-TR" altLang="en-US" sz="2400" b="1" dirty="0"/>
              <a:t>si</a:t>
            </a:r>
            <a:r>
              <a:rPr lang="en-US" altLang="en-US" sz="2400" b="1" dirty="0"/>
              <a:t> olarak </a:t>
            </a:r>
            <a:r>
              <a:rPr lang="tr-TR" altLang="en-US" sz="2400" b="1" dirty="0"/>
              <a:t>adlandırılır</a:t>
            </a:r>
            <a:r>
              <a:rPr lang="en-US" altLang="en-US" sz="2400" b="1" dirty="0"/>
              <a:t>.</a:t>
            </a:r>
            <a:r>
              <a:rPr lang="tr-TR" altLang="en-US" sz="2400" b="1" dirty="0"/>
              <a:t> </a:t>
            </a:r>
            <a:endParaRPr lang="en-US" altLang="en-US" sz="2400" b="1" dirty="0"/>
          </a:p>
          <a:p>
            <a:pPr marL="0" lvl="0" indent="0" eaLnBrk="1" hangingPunct="1">
              <a:spcBef>
                <a:spcPct val="0"/>
              </a:spcBef>
              <a:buClrTx/>
              <a:buSzTx/>
              <a:buFontTx/>
              <a:buNone/>
            </a:pPr>
            <a:endParaRPr lang="en-US" altLang="en-US" sz="2400" b="1" dirty="0"/>
          </a:p>
          <a:p>
            <a:pPr marL="0" lvl="0" indent="0" eaLnBrk="1" hangingPunct="1">
              <a:lnSpc>
                <a:spcPct val="150000"/>
              </a:lnSpc>
              <a:spcBef>
                <a:spcPct val="0"/>
              </a:spcBef>
              <a:buClrTx/>
              <a:buSzTx/>
              <a:buFontTx/>
              <a:buNone/>
            </a:pPr>
            <a:r>
              <a:rPr lang="en-US" altLang="en-US" sz="2000" dirty="0"/>
              <a:t>Bu durumda:</a:t>
            </a:r>
            <a:endParaRPr lang="en-US" altLang="en-US" sz="2000" dirty="0"/>
          </a:p>
          <a:p>
            <a:pPr marL="0" lvl="0" indent="0" algn="just" eaLnBrk="1" hangingPunct="1">
              <a:lnSpc>
                <a:spcPct val="150000"/>
              </a:lnSpc>
              <a:spcBef>
                <a:spcPct val="0"/>
              </a:spcBef>
              <a:buClrTx/>
              <a:buSzTx/>
              <a:buFont typeface="Arial" panose="020B0604020202020204" pitchFamily="34" charset="0"/>
              <a:buChar char="•"/>
            </a:pPr>
            <a:r>
              <a:rPr lang="tr-TR" altLang="en-US" sz="2000" dirty="0"/>
              <a:t>Öğrenci, y</a:t>
            </a:r>
            <a:r>
              <a:rPr lang="en-US" altLang="en-US" sz="2000" dirty="0"/>
              <a:t>eni</a:t>
            </a:r>
            <a:r>
              <a:rPr lang="tr-TR" altLang="en-US" sz="2000" dirty="0"/>
              <a:t> kayıt döneminde daha önce almadığı</a:t>
            </a:r>
            <a:r>
              <a:rPr lang="en-US" altLang="en-US" sz="2000" dirty="0"/>
              <a:t> </a:t>
            </a:r>
            <a:r>
              <a:rPr lang="tr-TR" altLang="en-US" sz="2000" dirty="0"/>
              <a:t>bir dersi alamaz </a:t>
            </a:r>
            <a:r>
              <a:rPr lang="en-US" altLang="en-US" sz="2000" dirty="0"/>
              <a:t>ve FF</a:t>
            </a:r>
            <a:r>
              <a:rPr lang="tr-TR" altLang="en-US" sz="2000" dirty="0"/>
              <a:t>/</a:t>
            </a:r>
            <a:r>
              <a:rPr lang="en-US" altLang="en-US" sz="2000" dirty="0"/>
              <a:t>FD notları</a:t>
            </a:r>
            <a:r>
              <a:rPr lang="tr-TR" altLang="en-US" sz="2000" dirty="0"/>
              <a:t>yla </a:t>
            </a:r>
            <a:r>
              <a:rPr lang="en-US" altLang="en-US" sz="2000" dirty="0"/>
              <a:t>başarısız olduğu </a:t>
            </a:r>
            <a:r>
              <a:rPr lang="tr-TR" altLang="en-US" sz="2000" dirty="0"/>
              <a:t>dersleri yeniden</a:t>
            </a:r>
            <a:r>
              <a:rPr lang="en-US" altLang="en-US" sz="2000" dirty="0"/>
              <a:t> </a:t>
            </a:r>
            <a:r>
              <a:rPr lang="tr-TR" altLang="en-US" sz="2000" dirty="0"/>
              <a:t>tekrar etmek</a:t>
            </a:r>
            <a:r>
              <a:rPr lang="en-US" altLang="en-US" sz="2000" dirty="0"/>
              <a:t> zorundadır</a:t>
            </a:r>
            <a:r>
              <a:rPr lang="tr-TR" altLang="en-US" sz="2000" dirty="0"/>
              <a:t>.</a:t>
            </a:r>
            <a:endParaRPr lang="tr-TR" altLang="en-US" sz="2000" dirty="0"/>
          </a:p>
          <a:p>
            <a:pPr marL="0" lvl="0" indent="0" algn="just" eaLnBrk="1" hangingPunct="1">
              <a:lnSpc>
                <a:spcPct val="150000"/>
              </a:lnSpc>
              <a:spcBef>
                <a:spcPct val="0"/>
              </a:spcBef>
              <a:buClrTx/>
              <a:buSzTx/>
              <a:buFont typeface="Arial" panose="020B0604020202020204" pitchFamily="34" charset="0"/>
              <a:buChar char="•"/>
            </a:pPr>
            <a:endParaRPr lang="tr-TR" altLang="en-US" sz="2000" dirty="0"/>
          </a:p>
          <a:p>
            <a:pPr marL="0" lvl="0" indent="0" algn="just" eaLnBrk="1" hangingPunct="1">
              <a:lnSpc>
                <a:spcPct val="150000"/>
              </a:lnSpc>
              <a:spcBef>
                <a:spcPct val="0"/>
              </a:spcBef>
              <a:buClrTx/>
              <a:buSzTx/>
              <a:buFont typeface="Arial" panose="020B0604020202020204" pitchFamily="34" charset="0"/>
              <a:buChar char="•"/>
            </a:pPr>
            <a:r>
              <a:rPr lang="en-US" altLang="en-US" sz="2000" dirty="0"/>
              <a:t>Genel not ortalamasını yükseltmek </a:t>
            </a:r>
            <a:r>
              <a:rPr lang="tr-TR" altLang="en-US" sz="2000" dirty="0"/>
              <a:t>amacıyla</a:t>
            </a:r>
            <a:r>
              <a:rPr lang="en-US" altLang="en-US" sz="2000" dirty="0"/>
              <a:t> FF</a:t>
            </a:r>
            <a:r>
              <a:rPr lang="tr-TR" altLang="en-US" sz="2000" dirty="0"/>
              <a:t>/</a:t>
            </a:r>
            <a:r>
              <a:rPr lang="en-US" altLang="en-US" sz="2000" dirty="0"/>
              <a:t>FD notları dışında</a:t>
            </a:r>
            <a:r>
              <a:rPr lang="tr-TR" altLang="en-US" sz="2000" dirty="0"/>
              <a:t> daha önce alıp başarılı olduğu </a:t>
            </a:r>
            <a:r>
              <a:rPr lang="en-US" altLang="en-US" sz="2000" dirty="0"/>
              <a:t>dersler</a:t>
            </a:r>
            <a:r>
              <a:rPr lang="tr-TR" altLang="en-US" sz="2000" dirty="0"/>
              <a:t>e ise</a:t>
            </a:r>
            <a:r>
              <a:rPr lang="en-US" altLang="en-US" sz="2000" dirty="0"/>
              <a:t> </a:t>
            </a:r>
            <a:r>
              <a:rPr lang="tr-TR" altLang="en-US" sz="2000" dirty="0"/>
              <a:t>yeniden kayıt yaptırabilir.</a:t>
            </a:r>
            <a:endParaRPr lang="en-US"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Box 2"/>
          <p:cNvSpPr txBox="1"/>
          <p:nvPr/>
        </p:nvSpPr>
        <p:spPr>
          <a:xfrm>
            <a:off x="395288" y="549275"/>
            <a:ext cx="8353425" cy="5908675"/>
          </a:xfrm>
          <a:prstGeom prst="rect">
            <a:avLst/>
          </a:prstGeom>
          <a:noFill/>
          <a:ln w="9525">
            <a:noFill/>
          </a:ln>
        </p:spPr>
        <p:txBody>
          <a:bodyPr>
            <a:spAutoFit/>
          </a:bodyPr>
          <a:p>
            <a:pPr eaLnBrk="1" hangingPunct="1">
              <a:lnSpc>
                <a:spcPct val="150000"/>
              </a:lnSpc>
            </a:pPr>
            <a:r>
              <a:rPr lang="tr-TR" altLang="en-US" sz="2400" b="1" dirty="0">
                <a:latin typeface="Lucida Sans Unicode" panose="020B0602030504020204" pitchFamily="34" charset="0"/>
              </a:rPr>
              <a:t>3) Öğrencilerin her yarıyılda alması gereken seçmeli ders sayıları aşağıda verilmiştir.</a:t>
            </a:r>
            <a:endParaRPr lang="tr-TR" altLang="en-US" sz="2400" b="1" dirty="0">
              <a:latin typeface="Lucida Sans Unicode" panose="020B0602030504020204" pitchFamily="34" charset="0"/>
            </a:endParaRPr>
          </a:p>
          <a:p>
            <a:pPr eaLnBrk="1" hangingPunct="1">
              <a:lnSpc>
                <a:spcPct val="150000"/>
              </a:lnSpc>
            </a:pPr>
            <a:r>
              <a:rPr lang="tr-TR" altLang="en-US" sz="2000" b="1" dirty="0">
                <a:solidFill>
                  <a:srgbClr val="FF0000"/>
                </a:solidFill>
                <a:latin typeface="Lucida Sans Unicode" panose="020B0602030504020204" pitchFamily="34" charset="0"/>
              </a:rPr>
              <a:t>Her dönem için:</a:t>
            </a:r>
            <a:br>
              <a:rPr lang="tr-TR" altLang="en-US" sz="2400" dirty="0">
                <a:latin typeface="Lucida Sans Unicode" panose="020B0602030504020204" pitchFamily="34" charset="0"/>
              </a:rPr>
            </a:br>
            <a:r>
              <a:rPr lang="tr-TR" altLang="en-US" sz="2000" b="1" dirty="0">
                <a:latin typeface="Lucida Sans Unicode" panose="020B0602030504020204" pitchFamily="34" charset="0"/>
              </a:rPr>
              <a:t>1. Sınıf: </a:t>
            </a:r>
            <a:r>
              <a:rPr lang="tr-TR" altLang="en-US" sz="2000" dirty="0">
                <a:latin typeface="Lucida Sans Unicode" panose="020B0602030504020204" pitchFamily="34" charset="0"/>
              </a:rPr>
              <a:t>1Seçmeli Ders (Yabancı dil) </a:t>
            </a:r>
            <a:br>
              <a:rPr lang="tr-TR" altLang="en-US" sz="2000" dirty="0">
                <a:latin typeface="Lucida Sans Unicode" panose="020B0602030504020204" pitchFamily="34" charset="0"/>
              </a:rPr>
            </a:br>
            <a:r>
              <a:rPr lang="tr-TR" altLang="en-US" sz="2000" b="1" dirty="0">
                <a:latin typeface="Lucida Sans Unicode" panose="020B0602030504020204" pitchFamily="34" charset="0"/>
              </a:rPr>
              <a:t>2. Sınıf: </a:t>
            </a:r>
            <a:r>
              <a:rPr lang="tr-TR" altLang="en-US" sz="2000" dirty="0">
                <a:latin typeface="Lucida Sans Unicode" panose="020B0602030504020204" pitchFamily="34" charset="0"/>
              </a:rPr>
              <a:t>2 Seçmeli Ders (1 Yabancı Dil + 1 Bölüm Dersi)</a:t>
            </a:r>
            <a:br>
              <a:rPr lang="tr-TR" altLang="en-US" sz="2000" dirty="0">
                <a:latin typeface="Lucida Sans Unicode" panose="020B0602030504020204" pitchFamily="34" charset="0"/>
              </a:rPr>
            </a:br>
            <a:r>
              <a:rPr lang="tr-TR" altLang="en-US" sz="2000" b="1" dirty="0">
                <a:latin typeface="Lucida Sans Unicode" panose="020B0602030504020204" pitchFamily="34" charset="0"/>
              </a:rPr>
              <a:t>3. Sınıf: </a:t>
            </a:r>
            <a:r>
              <a:rPr lang="tr-TR" altLang="en-US" sz="2000" dirty="0">
                <a:latin typeface="Lucida Sans Unicode" panose="020B0602030504020204" pitchFamily="34" charset="0"/>
              </a:rPr>
              <a:t>2 Seçmeli Bölüm Dersi</a:t>
            </a:r>
            <a:br>
              <a:rPr lang="tr-TR" altLang="en-US" sz="2000" dirty="0">
                <a:latin typeface="Lucida Sans Unicode" panose="020B0602030504020204" pitchFamily="34" charset="0"/>
              </a:rPr>
            </a:br>
            <a:r>
              <a:rPr lang="tr-TR" altLang="en-US" sz="2000" b="1" dirty="0">
                <a:latin typeface="Lucida Sans Unicode" panose="020B0602030504020204" pitchFamily="34" charset="0"/>
              </a:rPr>
              <a:t>4. Sınıf: </a:t>
            </a:r>
            <a:r>
              <a:rPr lang="tr-TR" altLang="en-US" sz="2000" dirty="0">
                <a:latin typeface="Lucida Sans Unicode" panose="020B0602030504020204" pitchFamily="34" charset="0"/>
              </a:rPr>
              <a:t>4 Seçmeli Bölüm Dersi</a:t>
            </a:r>
            <a:endParaRPr lang="tr-TR" altLang="en-US" sz="2000" dirty="0">
              <a:latin typeface="Lucida Sans Unicode" panose="020B0602030504020204" pitchFamily="34" charset="0"/>
            </a:endParaRPr>
          </a:p>
          <a:p>
            <a:pPr eaLnBrk="1" hangingPunct="1">
              <a:lnSpc>
                <a:spcPct val="150000"/>
              </a:lnSpc>
            </a:pPr>
            <a:br>
              <a:rPr lang="tr-TR" altLang="en-US" sz="2000" dirty="0">
                <a:latin typeface="Lucida Sans Unicode" panose="020B0602030504020204" pitchFamily="34" charset="0"/>
              </a:rPr>
            </a:br>
            <a:r>
              <a:rPr lang="tr-TR" altLang="en-US" sz="2000" dirty="0">
                <a:latin typeface="Lucida Sans Unicode" panose="020B0602030504020204" pitchFamily="34" charset="0"/>
              </a:rPr>
              <a:t>• Öğrenci bir seçmeli dersten başarısız olursa, izleyen akademik yılda aynı dersi tekrar alması gerekir. Dersin o akademik yılda açılmaması durumda, yerine aynı dönemde açılan başka bir seçmeli dersi alabilir.</a:t>
            </a:r>
            <a:endParaRPr lang="tr-TR" altLang="en-US" sz="2000" dirty="0">
              <a:latin typeface="Lucida Sans Unicode" panose="020B0602030504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Box 1"/>
          <p:cNvSpPr txBox="1"/>
          <p:nvPr/>
        </p:nvSpPr>
        <p:spPr>
          <a:xfrm>
            <a:off x="468313" y="692150"/>
            <a:ext cx="8424862" cy="3740150"/>
          </a:xfrm>
          <a:prstGeom prst="rect">
            <a:avLst/>
          </a:prstGeom>
          <a:noFill/>
          <a:ln w="9525">
            <a:noFill/>
          </a:ln>
        </p:spPr>
        <p:txBody>
          <a:bodyPr>
            <a:spAutoFit/>
          </a:bodyPr>
          <a:p>
            <a:pPr algn="just" eaLnBrk="1" hangingPunct="1">
              <a:lnSpc>
                <a:spcPct val="150000"/>
              </a:lnSpc>
            </a:pPr>
            <a:r>
              <a:rPr lang="tr-TR" altLang="en-US" sz="2200" b="1" dirty="0">
                <a:latin typeface="Lucida Sans Unicode" panose="020B0602030504020204" pitchFamily="34" charset="0"/>
              </a:rPr>
              <a:t>4) </a:t>
            </a:r>
            <a:r>
              <a:rPr lang="tr-TR" altLang="en-US" sz="2400" b="1" dirty="0">
                <a:latin typeface="Lucida Sans Unicode" panose="020B0602030504020204" pitchFamily="34" charset="0"/>
              </a:rPr>
              <a:t>Öğrencilerin Güz veya Bahar döneminde 18 krediden fazla derse kayıt yaptırmalarına izin verilmez. </a:t>
            </a:r>
            <a:r>
              <a:rPr lang="tr-TR" altLang="en-US" sz="2000" dirty="0">
                <a:latin typeface="Lucida Sans Unicode" panose="020B0602030504020204" pitchFamily="34" charset="0"/>
              </a:rPr>
              <a:t>Bir öğrencinin genel not ortalaması 2.0'ın üzerindeyse, yeni dönemde 1 ilave ders alabilir veya 3.0'ın üstünde ise, 2 ilave ders alabilir.</a:t>
            </a:r>
            <a:endParaRPr lang="tr-TR" altLang="en-US" sz="2000" dirty="0">
              <a:latin typeface="Lucida Sans Unicode" panose="020B0602030504020204" pitchFamily="34" charset="0"/>
            </a:endParaRPr>
          </a:p>
          <a:p>
            <a:pPr algn="just" eaLnBrk="1" hangingPunct="1">
              <a:lnSpc>
                <a:spcPct val="150000"/>
              </a:lnSpc>
            </a:pPr>
            <a:endParaRPr lang="tr-TR" altLang="en-US" sz="2200" dirty="0">
              <a:latin typeface="Lucida Sans Unicode" panose="020B0602030504020204" pitchFamily="34" charset="0"/>
            </a:endParaRPr>
          </a:p>
          <a:p>
            <a:pPr algn="just" eaLnBrk="1" hangingPunct="1">
              <a:lnSpc>
                <a:spcPct val="150000"/>
              </a:lnSpc>
            </a:pPr>
            <a:r>
              <a:rPr lang="tr-TR" altLang="en-US" sz="2400" b="1" dirty="0">
                <a:latin typeface="Lucida Sans Unicode" panose="020B0602030504020204" pitchFamily="34" charset="0"/>
              </a:rPr>
              <a:t>5) Üniversitemizde, tek dersi kalan öğrencilerin mezun olabilmeleri için yapılan ek ders sınavları kaldırılmıştır.</a:t>
            </a:r>
            <a:endParaRPr lang="tr-TR" altLang="en-US" sz="2400" b="1" dirty="0">
              <a:latin typeface="Lucida Sans Unicode" panose="020B060203050402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9873</Words>
  <Application>WPS Presentation</Application>
  <PresentationFormat/>
  <Paragraphs>183</Paragraphs>
  <Slides>29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Arial</vt:lpstr>
      <vt:lpstr>SimSun</vt:lpstr>
      <vt:lpstr>Wingdings</vt:lpstr>
      <vt:lpstr>Lucida Sans Unicode</vt:lpstr>
      <vt:lpstr>Wingdings 3</vt:lpstr>
      <vt:lpstr>Symbol</vt:lpstr>
      <vt:lpstr>Verdana</vt:lpstr>
      <vt:lpstr>Wingdings 2</vt:lpstr>
      <vt:lpstr>Wingdings</vt:lpstr>
      <vt:lpstr>Calibri</vt:lpstr>
      <vt:lpstr>Wingdings 2</vt:lpstr>
      <vt:lpstr>Microsoft YaHei</vt:lpstr>
      <vt:lpstr>Arial Unicode MS</vt:lpstr>
      <vt:lpstr>Concourse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hbfudhfdy</dc:title>
  <dc:creator>NN</dc:creator>
  <cp:lastModifiedBy>HOME PC</cp:lastModifiedBy>
  <cp:revision>206</cp:revision>
  <cp:lastPrinted>2015-09-07T16:54:39Z</cp:lastPrinted>
  <dcterms:created xsi:type="dcterms:W3CDTF">2015-09-02T16:24:07Z</dcterms:created>
  <dcterms:modified xsi:type="dcterms:W3CDTF">2022-10-04T11:25:22Z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A899A56C58454F9DB2ED87ECD1EF729B</vt:lpwstr>
  </property>
  <property fmtid="{D5CDD505-2E9C-101B-9397-08002B2CF9AE}" pid="3" name="KSOProductBuildVer">
    <vt:lpwstr>2057-11.2.0.11341</vt:lpwstr>
  </property>
</Properties>
</file>